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5" r:id="rId5"/>
    <p:sldId id="266" r:id="rId6"/>
    <p:sldId id="260" r:id="rId7"/>
    <p:sldId id="261" r:id="rId8"/>
    <p:sldId id="262" r:id="rId9"/>
    <p:sldId id="263" r:id="rId10"/>
    <p:sldId id="268" r:id="rId11"/>
    <p:sldId id="264" r:id="rId12"/>
    <p:sldId id="267" r:id="rId13"/>
    <p:sldId id="269" r:id="rId14"/>
    <p:sldId id="270" r:id="rId15"/>
    <p:sldId id="271" r:id="rId16"/>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90" d="100"/>
          <a:sy n="90" d="100"/>
        </p:scale>
        <p:origin x="8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0C4608-AF9A-41CD-BFB2-4638B876782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PE"/>
          </a:p>
        </p:txBody>
      </p:sp>
      <p:sp>
        <p:nvSpPr>
          <p:cNvPr id="3" name="Subtítulo 2">
            <a:extLst>
              <a:ext uri="{FF2B5EF4-FFF2-40B4-BE49-F238E27FC236}">
                <a16:creationId xmlns:a16="http://schemas.microsoft.com/office/drawing/2014/main" id="{67CB8550-140D-4F87-9A80-45FA2AC959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PE"/>
          </a:p>
        </p:txBody>
      </p:sp>
      <p:sp>
        <p:nvSpPr>
          <p:cNvPr id="4" name="Marcador de fecha 3">
            <a:extLst>
              <a:ext uri="{FF2B5EF4-FFF2-40B4-BE49-F238E27FC236}">
                <a16:creationId xmlns:a16="http://schemas.microsoft.com/office/drawing/2014/main" id="{3CFA28D8-F06A-4DFB-BDE3-0C7353D69022}"/>
              </a:ext>
            </a:extLst>
          </p:cNvPr>
          <p:cNvSpPr>
            <a:spLocks noGrp="1"/>
          </p:cNvSpPr>
          <p:nvPr>
            <p:ph type="dt" sz="half" idx="10"/>
          </p:nvPr>
        </p:nvSpPr>
        <p:spPr/>
        <p:txBody>
          <a:bodyPr/>
          <a:lstStyle/>
          <a:p>
            <a:fld id="{6D9514B0-BD99-4458-A6DF-502472AA3260}" type="datetimeFigureOut">
              <a:rPr lang="es-PE" smtClean="0"/>
              <a:t>26/08/2019</a:t>
            </a:fld>
            <a:endParaRPr lang="es-PE"/>
          </a:p>
        </p:txBody>
      </p:sp>
      <p:sp>
        <p:nvSpPr>
          <p:cNvPr id="5" name="Marcador de pie de página 4">
            <a:extLst>
              <a:ext uri="{FF2B5EF4-FFF2-40B4-BE49-F238E27FC236}">
                <a16:creationId xmlns:a16="http://schemas.microsoft.com/office/drawing/2014/main" id="{A577465F-D58F-431B-B767-90AED65A0AD3}"/>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6B50D614-B93B-4733-A087-EE8855F36ACE}"/>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3314977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A17ACE-001E-4D64-B7D0-46106990640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66823150-2269-4E98-9161-FC994AD84DC6}"/>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9162CD73-6A62-442A-8C6E-26DB2C70B6E5}"/>
              </a:ext>
            </a:extLst>
          </p:cNvPr>
          <p:cNvSpPr>
            <a:spLocks noGrp="1"/>
          </p:cNvSpPr>
          <p:nvPr>
            <p:ph type="dt" sz="half" idx="10"/>
          </p:nvPr>
        </p:nvSpPr>
        <p:spPr/>
        <p:txBody>
          <a:bodyPr/>
          <a:lstStyle/>
          <a:p>
            <a:fld id="{6D9514B0-BD99-4458-A6DF-502472AA3260}" type="datetimeFigureOut">
              <a:rPr lang="es-PE" smtClean="0"/>
              <a:t>26/08/2019</a:t>
            </a:fld>
            <a:endParaRPr lang="es-PE"/>
          </a:p>
        </p:txBody>
      </p:sp>
      <p:sp>
        <p:nvSpPr>
          <p:cNvPr id="5" name="Marcador de pie de página 4">
            <a:extLst>
              <a:ext uri="{FF2B5EF4-FFF2-40B4-BE49-F238E27FC236}">
                <a16:creationId xmlns:a16="http://schemas.microsoft.com/office/drawing/2014/main" id="{8B51DE3B-5DC8-4C08-AC75-E4F9B93A2696}"/>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549C9DB9-67CA-4EB0-976E-513A22BCB3B1}"/>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5072601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CB387A1-4C0F-4733-B939-0476384D85A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PE"/>
          </a:p>
        </p:txBody>
      </p:sp>
      <p:sp>
        <p:nvSpPr>
          <p:cNvPr id="3" name="Marcador de texto vertical 2">
            <a:extLst>
              <a:ext uri="{FF2B5EF4-FFF2-40B4-BE49-F238E27FC236}">
                <a16:creationId xmlns:a16="http://schemas.microsoft.com/office/drawing/2014/main" id="{B592DE85-5BA1-4347-B600-4DCCFB8338DD}"/>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451036B9-F7A4-4C1C-A54F-0C2FB8A6D366}"/>
              </a:ext>
            </a:extLst>
          </p:cNvPr>
          <p:cNvSpPr>
            <a:spLocks noGrp="1"/>
          </p:cNvSpPr>
          <p:nvPr>
            <p:ph type="dt" sz="half" idx="10"/>
          </p:nvPr>
        </p:nvSpPr>
        <p:spPr/>
        <p:txBody>
          <a:bodyPr/>
          <a:lstStyle/>
          <a:p>
            <a:fld id="{6D9514B0-BD99-4458-A6DF-502472AA3260}" type="datetimeFigureOut">
              <a:rPr lang="es-PE" smtClean="0"/>
              <a:t>26/08/2019</a:t>
            </a:fld>
            <a:endParaRPr lang="es-PE"/>
          </a:p>
        </p:txBody>
      </p:sp>
      <p:sp>
        <p:nvSpPr>
          <p:cNvPr id="5" name="Marcador de pie de página 4">
            <a:extLst>
              <a:ext uri="{FF2B5EF4-FFF2-40B4-BE49-F238E27FC236}">
                <a16:creationId xmlns:a16="http://schemas.microsoft.com/office/drawing/2014/main" id="{CB9EDCFC-6F69-44CE-A14E-0E218DFDF500}"/>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AA44E530-E254-47C7-ABC2-0B1EEAEA36CF}"/>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4095429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A8F01C-1A04-4E45-86E9-43B6CDBE6FA8}"/>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CD531EEF-AD9A-49EE-BE19-A7A846E2805B}"/>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B796CF0-0506-41EF-B637-EB5B52240C49}"/>
              </a:ext>
            </a:extLst>
          </p:cNvPr>
          <p:cNvSpPr>
            <a:spLocks noGrp="1"/>
          </p:cNvSpPr>
          <p:nvPr>
            <p:ph type="dt" sz="half" idx="10"/>
          </p:nvPr>
        </p:nvSpPr>
        <p:spPr/>
        <p:txBody>
          <a:bodyPr/>
          <a:lstStyle/>
          <a:p>
            <a:fld id="{6D9514B0-BD99-4458-A6DF-502472AA3260}" type="datetimeFigureOut">
              <a:rPr lang="es-PE" smtClean="0"/>
              <a:t>26/08/2019</a:t>
            </a:fld>
            <a:endParaRPr lang="es-PE"/>
          </a:p>
        </p:txBody>
      </p:sp>
      <p:sp>
        <p:nvSpPr>
          <p:cNvPr id="5" name="Marcador de pie de página 4">
            <a:extLst>
              <a:ext uri="{FF2B5EF4-FFF2-40B4-BE49-F238E27FC236}">
                <a16:creationId xmlns:a16="http://schemas.microsoft.com/office/drawing/2014/main" id="{832A0465-3B66-491A-B99F-1296F51CE04E}"/>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044D8739-E7A7-40EC-A50A-5139F029FE64}"/>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3917834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19A2CD-BBE1-4110-8BB7-B5FE8DAF26B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BDB25973-7322-4140-9F0D-DF71CEB186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EEAFFA00-9A2B-47D5-8C97-8431414B05FA}"/>
              </a:ext>
            </a:extLst>
          </p:cNvPr>
          <p:cNvSpPr>
            <a:spLocks noGrp="1"/>
          </p:cNvSpPr>
          <p:nvPr>
            <p:ph type="dt" sz="half" idx="10"/>
          </p:nvPr>
        </p:nvSpPr>
        <p:spPr/>
        <p:txBody>
          <a:bodyPr/>
          <a:lstStyle/>
          <a:p>
            <a:fld id="{6D9514B0-BD99-4458-A6DF-502472AA3260}" type="datetimeFigureOut">
              <a:rPr lang="es-PE" smtClean="0"/>
              <a:t>26/08/2019</a:t>
            </a:fld>
            <a:endParaRPr lang="es-PE"/>
          </a:p>
        </p:txBody>
      </p:sp>
      <p:sp>
        <p:nvSpPr>
          <p:cNvPr id="5" name="Marcador de pie de página 4">
            <a:extLst>
              <a:ext uri="{FF2B5EF4-FFF2-40B4-BE49-F238E27FC236}">
                <a16:creationId xmlns:a16="http://schemas.microsoft.com/office/drawing/2014/main" id="{60828231-3F2C-4E61-BB98-1C22AD27839A}"/>
              </a:ext>
            </a:extLst>
          </p:cNvPr>
          <p:cNvSpPr>
            <a:spLocks noGrp="1"/>
          </p:cNvSpPr>
          <p:nvPr>
            <p:ph type="ftr" sz="quarter" idx="11"/>
          </p:nvPr>
        </p:nvSpPr>
        <p:spPr/>
        <p:txBody>
          <a:bodyPr/>
          <a:lstStyle/>
          <a:p>
            <a:endParaRPr lang="es-PE"/>
          </a:p>
        </p:txBody>
      </p:sp>
      <p:sp>
        <p:nvSpPr>
          <p:cNvPr id="6" name="Marcador de número de diapositiva 5">
            <a:extLst>
              <a:ext uri="{FF2B5EF4-FFF2-40B4-BE49-F238E27FC236}">
                <a16:creationId xmlns:a16="http://schemas.microsoft.com/office/drawing/2014/main" id="{1134FDBD-4422-4E3E-9E48-E265C9C8DDCA}"/>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13802033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BE2011-FB99-4885-901D-05898402A5A4}"/>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48481801-CB38-48C4-92CF-27E91A4ACADC}"/>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contenido 3">
            <a:extLst>
              <a:ext uri="{FF2B5EF4-FFF2-40B4-BE49-F238E27FC236}">
                <a16:creationId xmlns:a16="http://schemas.microsoft.com/office/drawing/2014/main" id="{AC873B42-27A0-4936-9595-6CE60235AF7B}"/>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fecha 4">
            <a:extLst>
              <a:ext uri="{FF2B5EF4-FFF2-40B4-BE49-F238E27FC236}">
                <a16:creationId xmlns:a16="http://schemas.microsoft.com/office/drawing/2014/main" id="{D2C810AC-94D3-4111-9C57-64CA696C2FC3}"/>
              </a:ext>
            </a:extLst>
          </p:cNvPr>
          <p:cNvSpPr>
            <a:spLocks noGrp="1"/>
          </p:cNvSpPr>
          <p:nvPr>
            <p:ph type="dt" sz="half" idx="10"/>
          </p:nvPr>
        </p:nvSpPr>
        <p:spPr/>
        <p:txBody>
          <a:bodyPr/>
          <a:lstStyle/>
          <a:p>
            <a:fld id="{6D9514B0-BD99-4458-A6DF-502472AA3260}" type="datetimeFigureOut">
              <a:rPr lang="es-PE" smtClean="0"/>
              <a:t>26/08/2019</a:t>
            </a:fld>
            <a:endParaRPr lang="es-PE"/>
          </a:p>
        </p:txBody>
      </p:sp>
      <p:sp>
        <p:nvSpPr>
          <p:cNvPr id="6" name="Marcador de pie de página 5">
            <a:extLst>
              <a:ext uri="{FF2B5EF4-FFF2-40B4-BE49-F238E27FC236}">
                <a16:creationId xmlns:a16="http://schemas.microsoft.com/office/drawing/2014/main" id="{6EAA1840-0021-4411-9978-AA7352937569}"/>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9B629DC1-6DA4-4830-92CC-08079A317901}"/>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112187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7ECF0-601E-466D-8BBD-55B4089671E6}"/>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5BF2FF13-E567-4D82-B250-E194CE6B01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3D787A87-230A-48DF-A153-2D25C1AD33AB}"/>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5" name="Marcador de texto 4">
            <a:extLst>
              <a:ext uri="{FF2B5EF4-FFF2-40B4-BE49-F238E27FC236}">
                <a16:creationId xmlns:a16="http://schemas.microsoft.com/office/drawing/2014/main" id="{0084BC67-92D8-42CE-BAE6-F5C2C30FAB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4B05364B-8D24-4122-B7AD-0230EEC419AE}"/>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7" name="Marcador de fecha 6">
            <a:extLst>
              <a:ext uri="{FF2B5EF4-FFF2-40B4-BE49-F238E27FC236}">
                <a16:creationId xmlns:a16="http://schemas.microsoft.com/office/drawing/2014/main" id="{D10A31E2-E3C1-4BA9-830A-AA508A54AD3D}"/>
              </a:ext>
            </a:extLst>
          </p:cNvPr>
          <p:cNvSpPr>
            <a:spLocks noGrp="1"/>
          </p:cNvSpPr>
          <p:nvPr>
            <p:ph type="dt" sz="half" idx="10"/>
          </p:nvPr>
        </p:nvSpPr>
        <p:spPr/>
        <p:txBody>
          <a:bodyPr/>
          <a:lstStyle/>
          <a:p>
            <a:fld id="{6D9514B0-BD99-4458-A6DF-502472AA3260}" type="datetimeFigureOut">
              <a:rPr lang="es-PE" smtClean="0"/>
              <a:t>26/08/2019</a:t>
            </a:fld>
            <a:endParaRPr lang="es-PE"/>
          </a:p>
        </p:txBody>
      </p:sp>
      <p:sp>
        <p:nvSpPr>
          <p:cNvPr id="8" name="Marcador de pie de página 7">
            <a:extLst>
              <a:ext uri="{FF2B5EF4-FFF2-40B4-BE49-F238E27FC236}">
                <a16:creationId xmlns:a16="http://schemas.microsoft.com/office/drawing/2014/main" id="{FD6CA1B3-7417-42AD-8743-9A23A0922DCB}"/>
              </a:ext>
            </a:extLst>
          </p:cNvPr>
          <p:cNvSpPr>
            <a:spLocks noGrp="1"/>
          </p:cNvSpPr>
          <p:nvPr>
            <p:ph type="ftr" sz="quarter" idx="11"/>
          </p:nvPr>
        </p:nvSpPr>
        <p:spPr/>
        <p:txBody>
          <a:bodyPr/>
          <a:lstStyle/>
          <a:p>
            <a:endParaRPr lang="es-PE"/>
          </a:p>
        </p:txBody>
      </p:sp>
      <p:sp>
        <p:nvSpPr>
          <p:cNvPr id="9" name="Marcador de número de diapositiva 8">
            <a:extLst>
              <a:ext uri="{FF2B5EF4-FFF2-40B4-BE49-F238E27FC236}">
                <a16:creationId xmlns:a16="http://schemas.microsoft.com/office/drawing/2014/main" id="{A90F1892-5066-46B5-B1B4-02957B7ED6B5}"/>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2158195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A4A4EF-62E2-4DD0-8C81-133D9A8BDA0F}"/>
              </a:ext>
            </a:extLst>
          </p:cNvPr>
          <p:cNvSpPr>
            <a:spLocks noGrp="1"/>
          </p:cNvSpPr>
          <p:nvPr>
            <p:ph type="title"/>
          </p:nvPr>
        </p:nvSpPr>
        <p:spPr/>
        <p:txBody>
          <a:bodyPr/>
          <a:lstStyle/>
          <a:p>
            <a:r>
              <a:rPr lang="es-ES"/>
              <a:t>Haga clic para modificar el estilo de título del patrón</a:t>
            </a:r>
            <a:endParaRPr lang="es-PE"/>
          </a:p>
        </p:txBody>
      </p:sp>
      <p:sp>
        <p:nvSpPr>
          <p:cNvPr id="3" name="Marcador de fecha 2">
            <a:extLst>
              <a:ext uri="{FF2B5EF4-FFF2-40B4-BE49-F238E27FC236}">
                <a16:creationId xmlns:a16="http://schemas.microsoft.com/office/drawing/2014/main" id="{2BCEC862-0418-4370-B111-24F7A124D305}"/>
              </a:ext>
            </a:extLst>
          </p:cNvPr>
          <p:cNvSpPr>
            <a:spLocks noGrp="1"/>
          </p:cNvSpPr>
          <p:nvPr>
            <p:ph type="dt" sz="half" idx="10"/>
          </p:nvPr>
        </p:nvSpPr>
        <p:spPr/>
        <p:txBody>
          <a:bodyPr/>
          <a:lstStyle/>
          <a:p>
            <a:fld id="{6D9514B0-BD99-4458-A6DF-502472AA3260}" type="datetimeFigureOut">
              <a:rPr lang="es-PE" smtClean="0"/>
              <a:t>26/08/2019</a:t>
            </a:fld>
            <a:endParaRPr lang="es-PE"/>
          </a:p>
        </p:txBody>
      </p:sp>
      <p:sp>
        <p:nvSpPr>
          <p:cNvPr id="4" name="Marcador de pie de página 3">
            <a:extLst>
              <a:ext uri="{FF2B5EF4-FFF2-40B4-BE49-F238E27FC236}">
                <a16:creationId xmlns:a16="http://schemas.microsoft.com/office/drawing/2014/main" id="{89B1B202-BE46-4D46-8347-B81E2BB0F44A}"/>
              </a:ext>
            </a:extLst>
          </p:cNvPr>
          <p:cNvSpPr>
            <a:spLocks noGrp="1"/>
          </p:cNvSpPr>
          <p:nvPr>
            <p:ph type="ftr" sz="quarter" idx="11"/>
          </p:nvPr>
        </p:nvSpPr>
        <p:spPr/>
        <p:txBody>
          <a:bodyPr/>
          <a:lstStyle/>
          <a:p>
            <a:endParaRPr lang="es-PE"/>
          </a:p>
        </p:txBody>
      </p:sp>
      <p:sp>
        <p:nvSpPr>
          <p:cNvPr id="5" name="Marcador de número de diapositiva 4">
            <a:extLst>
              <a:ext uri="{FF2B5EF4-FFF2-40B4-BE49-F238E27FC236}">
                <a16:creationId xmlns:a16="http://schemas.microsoft.com/office/drawing/2014/main" id="{1D2C1252-48AE-47E4-994D-C5B684F8A319}"/>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3549960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5A98693-78A8-49FC-9438-43E82F3FB4E6}"/>
              </a:ext>
            </a:extLst>
          </p:cNvPr>
          <p:cNvSpPr>
            <a:spLocks noGrp="1"/>
          </p:cNvSpPr>
          <p:nvPr>
            <p:ph type="dt" sz="half" idx="10"/>
          </p:nvPr>
        </p:nvSpPr>
        <p:spPr/>
        <p:txBody>
          <a:bodyPr/>
          <a:lstStyle/>
          <a:p>
            <a:fld id="{6D9514B0-BD99-4458-A6DF-502472AA3260}" type="datetimeFigureOut">
              <a:rPr lang="es-PE" smtClean="0"/>
              <a:t>26/08/2019</a:t>
            </a:fld>
            <a:endParaRPr lang="es-PE"/>
          </a:p>
        </p:txBody>
      </p:sp>
      <p:sp>
        <p:nvSpPr>
          <p:cNvPr id="3" name="Marcador de pie de página 2">
            <a:extLst>
              <a:ext uri="{FF2B5EF4-FFF2-40B4-BE49-F238E27FC236}">
                <a16:creationId xmlns:a16="http://schemas.microsoft.com/office/drawing/2014/main" id="{2EBD519B-D36F-4264-8B41-CFA188CF9CFB}"/>
              </a:ext>
            </a:extLst>
          </p:cNvPr>
          <p:cNvSpPr>
            <a:spLocks noGrp="1"/>
          </p:cNvSpPr>
          <p:nvPr>
            <p:ph type="ftr" sz="quarter" idx="11"/>
          </p:nvPr>
        </p:nvSpPr>
        <p:spPr/>
        <p:txBody>
          <a:bodyPr/>
          <a:lstStyle/>
          <a:p>
            <a:endParaRPr lang="es-PE"/>
          </a:p>
        </p:txBody>
      </p:sp>
      <p:sp>
        <p:nvSpPr>
          <p:cNvPr id="4" name="Marcador de número de diapositiva 3">
            <a:extLst>
              <a:ext uri="{FF2B5EF4-FFF2-40B4-BE49-F238E27FC236}">
                <a16:creationId xmlns:a16="http://schemas.microsoft.com/office/drawing/2014/main" id="{AE12E60E-0BF9-450B-AC0B-FF1F4EF511CC}"/>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23912955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B1C1E3-2323-4228-97B2-D5BEB77E8A7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contenido 2">
            <a:extLst>
              <a:ext uri="{FF2B5EF4-FFF2-40B4-BE49-F238E27FC236}">
                <a16:creationId xmlns:a16="http://schemas.microsoft.com/office/drawing/2014/main" id="{3013A48F-E655-4A63-A043-3511E99819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texto 3">
            <a:extLst>
              <a:ext uri="{FF2B5EF4-FFF2-40B4-BE49-F238E27FC236}">
                <a16:creationId xmlns:a16="http://schemas.microsoft.com/office/drawing/2014/main" id="{A4F00B7F-86A9-431C-B3CC-20AF05D122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0561265-B7EF-4B37-A8C7-DA925F97165A}"/>
              </a:ext>
            </a:extLst>
          </p:cNvPr>
          <p:cNvSpPr>
            <a:spLocks noGrp="1"/>
          </p:cNvSpPr>
          <p:nvPr>
            <p:ph type="dt" sz="half" idx="10"/>
          </p:nvPr>
        </p:nvSpPr>
        <p:spPr/>
        <p:txBody>
          <a:bodyPr/>
          <a:lstStyle/>
          <a:p>
            <a:fld id="{6D9514B0-BD99-4458-A6DF-502472AA3260}" type="datetimeFigureOut">
              <a:rPr lang="es-PE" smtClean="0"/>
              <a:t>26/08/2019</a:t>
            </a:fld>
            <a:endParaRPr lang="es-PE"/>
          </a:p>
        </p:txBody>
      </p:sp>
      <p:sp>
        <p:nvSpPr>
          <p:cNvPr id="6" name="Marcador de pie de página 5">
            <a:extLst>
              <a:ext uri="{FF2B5EF4-FFF2-40B4-BE49-F238E27FC236}">
                <a16:creationId xmlns:a16="http://schemas.microsoft.com/office/drawing/2014/main" id="{4492CBFB-A20F-48AF-8371-2D3E13719262}"/>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F3711499-E54A-4AC3-87D3-7679B1232F92}"/>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2877451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6E8B6A-2C38-4409-A34D-F45E4077D11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PE"/>
          </a:p>
        </p:txBody>
      </p:sp>
      <p:sp>
        <p:nvSpPr>
          <p:cNvPr id="3" name="Marcador de posición de imagen 2">
            <a:extLst>
              <a:ext uri="{FF2B5EF4-FFF2-40B4-BE49-F238E27FC236}">
                <a16:creationId xmlns:a16="http://schemas.microsoft.com/office/drawing/2014/main" id="{397FB3BF-58FA-43E6-8932-5ADEBD4280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PE"/>
          </a:p>
        </p:txBody>
      </p:sp>
      <p:sp>
        <p:nvSpPr>
          <p:cNvPr id="4" name="Marcador de texto 3">
            <a:extLst>
              <a:ext uri="{FF2B5EF4-FFF2-40B4-BE49-F238E27FC236}">
                <a16:creationId xmlns:a16="http://schemas.microsoft.com/office/drawing/2014/main" id="{F17AF447-EA26-4E7E-871D-11402A0DF0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05D7D81B-DC47-4B41-99D3-BBB73EC7F635}"/>
              </a:ext>
            </a:extLst>
          </p:cNvPr>
          <p:cNvSpPr>
            <a:spLocks noGrp="1"/>
          </p:cNvSpPr>
          <p:nvPr>
            <p:ph type="dt" sz="half" idx="10"/>
          </p:nvPr>
        </p:nvSpPr>
        <p:spPr/>
        <p:txBody>
          <a:bodyPr/>
          <a:lstStyle/>
          <a:p>
            <a:fld id="{6D9514B0-BD99-4458-A6DF-502472AA3260}" type="datetimeFigureOut">
              <a:rPr lang="es-PE" smtClean="0"/>
              <a:t>26/08/2019</a:t>
            </a:fld>
            <a:endParaRPr lang="es-PE"/>
          </a:p>
        </p:txBody>
      </p:sp>
      <p:sp>
        <p:nvSpPr>
          <p:cNvPr id="6" name="Marcador de pie de página 5">
            <a:extLst>
              <a:ext uri="{FF2B5EF4-FFF2-40B4-BE49-F238E27FC236}">
                <a16:creationId xmlns:a16="http://schemas.microsoft.com/office/drawing/2014/main" id="{6AFC0FAC-0D8B-47AF-850A-7A5BD38BA4AB}"/>
              </a:ext>
            </a:extLst>
          </p:cNvPr>
          <p:cNvSpPr>
            <a:spLocks noGrp="1"/>
          </p:cNvSpPr>
          <p:nvPr>
            <p:ph type="ftr" sz="quarter" idx="11"/>
          </p:nvPr>
        </p:nvSpPr>
        <p:spPr/>
        <p:txBody>
          <a:bodyPr/>
          <a:lstStyle/>
          <a:p>
            <a:endParaRPr lang="es-PE"/>
          </a:p>
        </p:txBody>
      </p:sp>
      <p:sp>
        <p:nvSpPr>
          <p:cNvPr id="7" name="Marcador de número de diapositiva 6">
            <a:extLst>
              <a:ext uri="{FF2B5EF4-FFF2-40B4-BE49-F238E27FC236}">
                <a16:creationId xmlns:a16="http://schemas.microsoft.com/office/drawing/2014/main" id="{AE6C3DE4-27C2-414B-A54D-431DE5FAA432}"/>
              </a:ext>
            </a:extLst>
          </p:cNvPr>
          <p:cNvSpPr>
            <a:spLocks noGrp="1"/>
          </p:cNvSpPr>
          <p:nvPr>
            <p:ph type="sldNum" sz="quarter" idx="12"/>
          </p:nvPr>
        </p:nvSpPr>
        <p:spPr/>
        <p:txBody>
          <a:bodyPr/>
          <a:lstStyle/>
          <a:p>
            <a:fld id="{069776FD-4F35-4CC7-8695-0D4936788337}" type="slidenum">
              <a:rPr lang="es-PE" smtClean="0"/>
              <a:t>‹Nº›</a:t>
            </a:fld>
            <a:endParaRPr lang="es-PE"/>
          </a:p>
        </p:txBody>
      </p:sp>
    </p:spTree>
    <p:extLst>
      <p:ext uri="{BB962C8B-B14F-4D97-AF65-F5344CB8AC3E}">
        <p14:creationId xmlns:p14="http://schemas.microsoft.com/office/powerpoint/2010/main" val="1464403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01427C0-4671-46D4-8C14-EEBA66F907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DEB5F47D-495E-412B-85D1-6ED2F47902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2317503D-562A-4C1E-A37E-3AB5E59F1C4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9514B0-BD99-4458-A6DF-502472AA3260}" type="datetimeFigureOut">
              <a:rPr lang="es-PE" smtClean="0"/>
              <a:t>26/08/2019</a:t>
            </a:fld>
            <a:endParaRPr lang="es-PE"/>
          </a:p>
        </p:txBody>
      </p:sp>
      <p:sp>
        <p:nvSpPr>
          <p:cNvPr id="5" name="Marcador de pie de página 4">
            <a:extLst>
              <a:ext uri="{FF2B5EF4-FFF2-40B4-BE49-F238E27FC236}">
                <a16:creationId xmlns:a16="http://schemas.microsoft.com/office/drawing/2014/main" id="{B368F089-148E-47D3-9B91-D3CF6F1047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PE"/>
          </a:p>
        </p:txBody>
      </p:sp>
      <p:sp>
        <p:nvSpPr>
          <p:cNvPr id="6" name="Marcador de número de diapositiva 5">
            <a:extLst>
              <a:ext uri="{FF2B5EF4-FFF2-40B4-BE49-F238E27FC236}">
                <a16:creationId xmlns:a16="http://schemas.microsoft.com/office/drawing/2014/main" id="{239AA810-D351-4103-AF79-16661B7992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9776FD-4F35-4CC7-8695-0D4936788337}" type="slidenum">
              <a:rPr lang="es-PE" smtClean="0"/>
              <a:t>‹Nº›</a:t>
            </a:fld>
            <a:endParaRPr lang="es-PE"/>
          </a:p>
        </p:txBody>
      </p:sp>
    </p:spTree>
    <p:extLst>
      <p:ext uri="{BB962C8B-B14F-4D97-AF65-F5344CB8AC3E}">
        <p14:creationId xmlns:p14="http://schemas.microsoft.com/office/powerpoint/2010/main" val="3228841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30F3E93B-37AC-42C9-93C1-EEC6E56AF690}"/>
              </a:ext>
            </a:extLst>
          </p:cNvPr>
          <p:cNvSpPr/>
          <p:nvPr/>
        </p:nvSpPr>
        <p:spPr>
          <a:xfrm>
            <a:off x="1851013" y="539905"/>
            <a:ext cx="7756399" cy="1323439"/>
          </a:xfrm>
          <a:prstGeom prst="rect">
            <a:avLst/>
          </a:prstGeom>
        </p:spPr>
        <p:txBody>
          <a:bodyPr wrap="square">
            <a:spAutoFit/>
          </a:bodyPr>
          <a:lstStyle/>
          <a:p>
            <a:pPr algn="ctr"/>
            <a:r>
              <a:rPr lang="es-PE" sz="4000" b="1" dirty="0">
                <a:latin typeface="Times New Roman" panose="02020603050405020304" pitchFamily="18" charset="0"/>
                <a:cs typeface="Times New Roman" panose="02020603050405020304" pitchFamily="18" charset="0"/>
              </a:rPr>
              <a:t>Temas que se trataron en la semana 1.</a:t>
            </a:r>
          </a:p>
        </p:txBody>
      </p:sp>
      <p:sp>
        <p:nvSpPr>
          <p:cNvPr id="6" name="Rectángulo 5">
            <a:extLst>
              <a:ext uri="{FF2B5EF4-FFF2-40B4-BE49-F238E27FC236}">
                <a16:creationId xmlns:a16="http://schemas.microsoft.com/office/drawing/2014/main" id="{8936D9E9-8DE6-469D-B2A9-6A18650DD33D}"/>
              </a:ext>
            </a:extLst>
          </p:cNvPr>
          <p:cNvSpPr/>
          <p:nvPr/>
        </p:nvSpPr>
        <p:spPr>
          <a:xfrm>
            <a:off x="2325148" y="5303134"/>
            <a:ext cx="7541703" cy="923330"/>
          </a:xfrm>
          <a:prstGeom prst="rect">
            <a:avLst/>
          </a:prstGeom>
        </p:spPr>
        <p:txBody>
          <a:bodyPr wrap="square">
            <a:spAutoFit/>
          </a:bodyPr>
          <a:lstStyle/>
          <a:p>
            <a:pPr algn="just"/>
            <a:r>
              <a:rPr lang="es-PE" dirty="0">
                <a:latin typeface="Times New Roman" panose="02020603050405020304" pitchFamily="18" charset="0"/>
                <a:cs typeface="Times New Roman" panose="02020603050405020304" pitchFamily="18" charset="0"/>
              </a:rPr>
              <a:t>Nota importante: Lo mencionado en este documento puede no ser 		            	             totalmente cierto por lo que es aconsejable no usar el 		             contenido de este como referencia.</a:t>
            </a:r>
          </a:p>
        </p:txBody>
      </p:sp>
      <p:sp>
        <p:nvSpPr>
          <p:cNvPr id="4" name="Rectángulo 3">
            <a:extLst>
              <a:ext uri="{FF2B5EF4-FFF2-40B4-BE49-F238E27FC236}">
                <a16:creationId xmlns:a16="http://schemas.microsoft.com/office/drawing/2014/main" id="{0CD1A9CF-73C2-4825-B371-E93A8CCCB680}"/>
              </a:ext>
            </a:extLst>
          </p:cNvPr>
          <p:cNvSpPr/>
          <p:nvPr/>
        </p:nvSpPr>
        <p:spPr>
          <a:xfrm>
            <a:off x="1958362" y="2551837"/>
            <a:ext cx="7541703" cy="1754326"/>
          </a:xfrm>
          <a:prstGeom prst="rect">
            <a:avLst/>
          </a:prstGeom>
        </p:spPr>
        <p:txBody>
          <a:bodyPr wrap="square">
            <a:spAutoFit/>
          </a:bodyPr>
          <a:lstStyle/>
          <a:p>
            <a:pPr algn="ctr"/>
            <a:r>
              <a:rPr lang="es-PE" b="1" dirty="0">
                <a:latin typeface="Times New Roman" panose="02020603050405020304" pitchFamily="18" charset="0"/>
                <a:cs typeface="Times New Roman" panose="02020603050405020304" pitchFamily="18" charset="0"/>
              </a:rPr>
              <a:t>Integrantes.</a:t>
            </a:r>
          </a:p>
          <a:p>
            <a:pPr algn="ctr"/>
            <a:endParaRPr lang="es-PE" dirty="0">
              <a:latin typeface="Times New Roman" panose="02020603050405020304" pitchFamily="18" charset="0"/>
              <a:cs typeface="Times New Roman" panose="02020603050405020304" pitchFamily="18" charset="0"/>
            </a:endParaRPr>
          </a:p>
          <a:p>
            <a:pPr algn="ctr"/>
            <a:r>
              <a:rPr lang="es-PE" dirty="0" err="1">
                <a:latin typeface="Times New Roman" panose="02020603050405020304" pitchFamily="18" charset="0"/>
                <a:cs typeface="Times New Roman" panose="02020603050405020304" pitchFamily="18" charset="0"/>
              </a:rPr>
              <a:t>Garcia</a:t>
            </a:r>
            <a:r>
              <a:rPr lang="es-PE" dirty="0">
                <a:latin typeface="Times New Roman" panose="02020603050405020304" pitchFamily="18" charset="0"/>
                <a:cs typeface="Times New Roman" panose="02020603050405020304" pitchFamily="18" charset="0"/>
              </a:rPr>
              <a:t> Palomino, </a:t>
            </a:r>
            <a:r>
              <a:rPr lang="es-PE" dirty="0" err="1">
                <a:latin typeface="Times New Roman" panose="02020603050405020304" pitchFamily="18" charset="0"/>
                <a:cs typeface="Times New Roman" panose="02020603050405020304" pitchFamily="18" charset="0"/>
              </a:rPr>
              <a:t>Reyner</a:t>
            </a:r>
            <a:r>
              <a:rPr lang="es-PE" dirty="0">
                <a:latin typeface="Times New Roman" panose="02020603050405020304" pitchFamily="18" charset="0"/>
                <a:cs typeface="Times New Roman" panose="02020603050405020304" pitchFamily="18" charset="0"/>
              </a:rPr>
              <a:t> Aldair.</a:t>
            </a:r>
          </a:p>
          <a:p>
            <a:pPr algn="ctr"/>
            <a:r>
              <a:rPr lang="es-PE" dirty="0">
                <a:latin typeface="Times New Roman" panose="02020603050405020304" pitchFamily="18" charset="0"/>
                <a:cs typeface="Times New Roman" panose="02020603050405020304" pitchFamily="18" charset="0"/>
              </a:rPr>
              <a:t>Mateo Carrasco, José Francisco.</a:t>
            </a:r>
          </a:p>
          <a:p>
            <a:pPr algn="ctr"/>
            <a:r>
              <a:rPr lang="es-PE" dirty="0">
                <a:latin typeface="Times New Roman" panose="02020603050405020304" pitchFamily="18" charset="0"/>
                <a:cs typeface="Times New Roman" panose="02020603050405020304" pitchFamily="18" charset="0"/>
              </a:rPr>
              <a:t>Quesada Azaña, Alvaro Miguel.</a:t>
            </a:r>
          </a:p>
          <a:p>
            <a:pPr algn="ctr"/>
            <a:r>
              <a:rPr lang="es-PE" dirty="0">
                <a:latin typeface="Times New Roman" panose="02020603050405020304" pitchFamily="18" charset="0"/>
                <a:cs typeface="Times New Roman" panose="02020603050405020304" pitchFamily="18" charset="0"/>
              </a:rPr>
              <a:t>Rivas Sandoval, Roberson.</a:t>
            </a:r>
          </a:p>
        </p:txBody>
      </p:sp>
    </p:spTree>
    <p:extLst>
      <p:ext uri="{BB962C8B-B14F-4D97-AF65-F5344CB8AC3E}">
        <p14:creationId xmlns:p14="http://schemas.microsoft.com/office/powerpoint/2010/main" val="1858619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625444F-55B8-4DE8-A9CE-F7E4143788DD}"/>
              </a:ext>
            </a:extLst>
          </p:cNvPr>
          <p:cNvSpPr/>
          <p:nvPr/>
        </p:nvSpPr>
        <p:spPr>
          <a:xfrm>
            <a:off x="375951" y="961519"/>
            <a:ext cx="9697054" cy="1200329"/>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Esta joyería brinda un servicio que consiste en hacer que los clientes tengan una buena experiencia en la joyería antes de adquirir un producto. El pago por este servicio se realiza al momento de comprar un producto. En caso de que un cliente no pague por ningún producto, el siguiente cliente debe pagar por el servicio brindado al primer cliente.</a:t>
            </a:r>
          </a:p>
        </p:txBody>
      </p:sp>
      <p:sp>
        <p:nvSpPr>
          <p:cNvPr id="3" name="Rectángulo 2">
            <a:extLst>
              <a:ext uri="{FF2B5EF4-FFF2-40B4-BE49-F238E27FC236}">
                <a16:creationId xmlns:a16="http://schemas.microsoft.com/office/drawing/2014/main" id="{DF28C66A-B9D7-4B27-BCCA-1D0A62936269}"/>
              </a:ext>
            </a:extLst>
          </p:cNvPr>
          <p:cNvSpPr/>
          <p:nvPr/>
        </p:nvSpPr>
        <p:spPr>
          <a:xfrm>
            <a:off x="528351" y="5940415"/>
            <a:ext cx="10910115" cy="369332"/>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intenta mostrar que el Marketing puede servir para llegar al mercado objetivo de un negocio.</a:t>
            </a:r>
          </a:p>
        </p:txBody>
      </p:sp>
      <p:sp>
        <p:nvSpPr>
          <p:cNvPr id="6" name="Rectángulo 5">
            <a:extLst>
              <a:ext uri="{FF2B5EF4-FFF2-40B4-BE49-F238E27FC236}">
                <a16:creationId xmlns:a16="http://schemas.microsoft.com/office/drawing/2014/main" id="{4A729864-A590-4245-9B7A-8510D27A3248}"/>
              </a:ext>
            </a:extLst>
          </p:cNvPr>
          <p:cNvSpPr/>
          <p:nvPr/>
        </p:nvSpPr>
        <p:spPr>
          <a:xfrm>
            <a:off x="308218" y="363587"/>
            <a:ext cx="6096000" cy="369332"/>
          </a:xfrm>
          <a:prstGeom prst="rect">
            <a:avLst/>
          </a:prstGeom>
        </p:spPr>
        <p:txBody>
          <a:bodyPr>
            <a:spAutoFit/>
          </a:bodyPr>
          <a:lstStyle/>
          <a:p>
            <a:r>
              <a:rPr lang="es-PE" b="1" dirty="0">
                <a:latin typeface="Times New Roman" panose="02020603050405020304" pitchFamily="18" charset="0"/>
                <a:cs typeface="Times New Roman" panose="02020603050405020304" pitchFamily="18" charset="0"/>
              </a:rPr>
              <a:t>Usos del Marketing. Ejemplo. Joyería.</a:t>
            </a:r>
          </a:p>
        </p:txBody>
      </p:sp>
    </p:spTree>
    <p:extLst>
      <p:ext uri="{BB962C8B-B14F-4D97-AF65-F5344CB8AC3E}">
        <p14:creationId xmlns:p14="http://schemas.microsoft.com/office/powerpoint/2010/main" val="2825759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DB50DCF3-67A3-488D-9F3F-58EC02C6C545}"/>
              </a:ext>
            </a:extLst>
          </p:cNvPr>
          <p:cNvSpPr/>
          <p:nvPr/>
        </p:nvSpPr>
        <p:spPr>
          <a:xfrm>
            <a:off x="304798" y="283418"/>
            <a:ext cx="7203347" cy="369332"/>
          </a:xfrm>
          <a:prstGeom prst="rect">
            <a:avLst/>
          </a:prstGeom>
        </p:spPr>
        <p:txBody>
          <a:bodyPr wrap="square">
            <a:spAutoFit/>
          </a:bodyPr>
          <a:lstStyle/>
          <a:p>
            <a:r>
              <a:rPr lang="es-PE" b="1" dirty="0">
                <a:latin typeface="Times New Roman" panose="02020603050405020304" pitchFamily="18" charset="0"/>
                <a:cs typeface="Times New Roman" panose="02020603050405020304" pitchFamily="18" charset="0"/>
              </a:rPr>
              <a:t>Usos del Marketing. Ejemplo. Chifa.</a:t>
            </a:r>
          </a:p>
        </p:txBody>
      </p:sp>
      <p:sp>
        <p:nvSpPr>
          <p:cNvPr id="5" name="Rectángulo 4">
            <a:extLst>
              <a:ext uri="{FF2B5EF4-FFF2-40B4-BE49-F238E27FC236}">
                <a16:creationId xmlns:a16="http://schemas.microsoft.com/office/drawing/2014/main" id="{CDB13CF5-2167-4820-A3D3-E547CC3DCFE4}"/>
              </a:ext>
            </a:extLst>
          </p:cNvPr>
          <p:cNvSpPr/>
          <p:nvPr/>
        </p:nvSpPr>
        <p:spPr>
          <a:xfrm>
            <a:off x="465664" y="748176"/>
            <a:ext cx="8568269" cy="369332"/>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usó como ejemplo un chifa que está ubicado por la puerta 2 de Ciudad Universitaria.</a:t>
            </a:r>
          </a:p>
        </p:txBody>
      </p:sp>
      <p:sp>
        <p:nvSpPr>
          <p:cNvPr id="6" name="Rectángulo 5">
            <a:extLst>
              <a:ext uri="{FF2B5EF4-FFF2-40B4-BE49-F238E27FC236}">
                <a16:creationId xmlns:a16="http://schemas.microsoft.com/office/drawing/2014/main" id="{3EAC03BA-BE78-4A09-97F3-FFE338FB1A1A}"/>
              </a:ext>
            </a:extLst>
          </p:cNvPr>
          <p:cNvSpPr/>
          <p:nvPr/>
        </p:nvSpPr>
        <p:spPr>
          <a:xfrm>
            <a:off x="465664" y="1212934"/>
            <a:ext cx="10902893" cy="1200329"/>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el entorno de este chifa (y otros chifas) pudo haber sido reducido en un período inicial. En este período no habría sido muy necesario gestionar datos de los clientes de este chifa ya que su entorno habría sido "reducido" y esta actividad no hubiese resultado muy útil.</a:t>
            </a:r>
          </a:p>
          <a:p>
            <a:endParaRPr lang="es-PE" dirty="0">
              <a:latin typeface="Times New Roman" panose="02020603050405020304" pitchFamily="18" charset="0"/>
              <a:cs typeface="Times New Roman" panose="02020603050405020304" pitchFamily="18" charset="0"/>
            </a:endParaRPr>
          </a:p>
        </p:txBody>
      </p:sp>
      <p:pic>
        <p:nvPicPr>
          <p:cNvPr id="10" name="Imagen 9">
            <a:extLst>
              <a:ext uri="{FF2B5EF4-FFF2-40B4-BE49-F238E27FC236}">
                <a16:creationId xmlns:a16="http://schemas.microsoft.com/office/drawing/2014/main" id="{375F180E-9519-41CB-9109-3A670977AD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183" y="2812583"/>
            <a:ext cx="2953017" cy="2311721"/>
          </a:xfrm>
          <a:prstGeom prst="rect">
            <a:avLst/>
          </a:prstGeom>
          <a:ln>
            <a:solidFill>
              <a:schemeClr val="tx1"/>
            </a:solidFill>
          </a:ln>
        </p:spPr>
      </p:pic>
      <p:pic>
        <p:nvPicPr>
          <p:cNvPr id="12" name="Imagen 11">
            <a:extLst>
              <a:ext uri="{FF2B5EF4-FFF2-40B4-BE49-F238E27FC236}">
                <a16:creationId xmlns:a16="http://schemas.microsoft.com/office/drawing/2014/main" id="{761F0473-E585-465C-B3EC-768BEF730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6795" y="2876243"/>
            <a:ext cx="3822700" cy="2184400"/>
          </a:xfrm>
          <a:prstGeom prst="rect">
            <a:avLst/>
          </a:prstGeom>
          <a:ln>
            <a:solidFill>
              <a:schemeClr val="tx1"/>
            </a:solidFill>
          </a:ln>
        </p:spPr>
      </p:pic>
      <p:sp>
        <p:nvSpPr>
          <p:cNvPr id="13" name="Rectángulo 12">
            <a:extLst>
              <a:ext uri="{FF2B5EF4-FFF2-40B4-BE49-F238E27FC236}">
                <a16:creationId xmlns:a16="http://schemas.microsoft.com/office/drawing/2014/main" id="{4FD9FA51-1F47-4D07-8F5F-2C54E064E123}"/>
              </a:ext>
            </a:extLst>
          </p:cNvPr>
          <p:cNvSpPr/>
          <p:nvPr/>
        </p:nvSpPr>
        <p:spPr>
          <a:xfrm>
            <a:off x="2431029" y="5227347"/>
            <a:ext cx="2487648" cy="215444"/>
          </a:xfrm>
          <a:prstGeom prst="rect">
            <a:avLst/>
          </a:prstGeom>
        </p:spPr>
        <p:txBody>
          <a:bodyPr wrap="square">
            <a:spAutoFit/>
          </a:bodyPr>
          <a:lstStyle/>
          <a:p>
            <a:r>
              <a:rPr lang="es-PE" sz="800" dirty="0"/>
              <a:t>Esta imagen pertenece a Google.</a:t>
            </a:r>
          </a:p>
        </p:txBody>
      </p:sp>
      <p:sp>
        <p:nvSpPr>
          <p:cNvPr id="14" name="Rectángulo 13">
            <a:extLst>
              <a:ext uri="{FF2B5EF4-FFF2-40B4-BE49-F238E27FC236}">
                <a16:creationId xmlns:a16="http://schemas.microsoft.com/office/drawing/2014/main" id="{02323840-65A0-4F76-AF3C-867A2F469683}"/>
              </a:ext>
            </a:extLst>
          </p:cNvPr>
          <p:cNvSpPr/>
          <p:nvPr/>
        </p:nvSpPr>
        <p:spPr>
          <a:xfrm>
            <a:off x="6994562" y="5100776"/>
            <a:ext cx="2487648" cy="215444"/>
          </a:xfrm>
          <a:prstGeom prst="rect">
            <a:avLst/>
          </a:prstGeom>
        </p:spPr>
        <p:txBody>
          <a:bodyPr wrap="square">
            <a:spAutoFit/>
          </a:bodyPr>
          <a:lstStyle/>
          <a:p>
            <a:r>
              <a:rPr lang="es-PE" sz="800" dirty="0"/>
              <a:t>Esta imagen pertenece a Google.</a:t>
            </a:r>
          </a:p>
        </p:txBody>
      </p:sp>
    </p:spTree>
    <p:extLst>
      <p:ext uri="{BB962C8B-B14F-4D97-AF65-F5344CB8AC3E}">
        <p14:creationId xmlns:p14="http://schemas.microsoft.com/office/powerpoint/2010/main" val="27071477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7065AAA8-7BC4-48C4-93F3-956F26F10D6F}"/>
              </a:ext>
            </a:extLst>
          </p:cNvPr>
          <p:cNvSpPr/>
          <p:nvPr/>
        </p:nvSpPr>
        <p:spPr>
          <a:xfrm>
            <a:off x="526485" y="997280"/>
            <a:ext cx="1064283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luego, el entorno de este chifa puede ser la ciudad de Lima. En este caso, sería muy necesario usar "Big Data" para que el chifa pueda conocer mejor a sus clientes. Haciendo lo dicho, el propietario (o los propietarios) del chifa pueden tomar mejores decisiones (en dicho caso).</a:t>
            </a:r>
          </a:p>
        </p:txBody>
      </p:sp>
      <p:sp>
        <p:nvSpPr>
          <p:cNvPr id="3" name="Rectángulo 2">
            <a:extLst>
              <a:ext uri="{FF2B5EF4-FFF2-40B4-BE49-F238E27FC236}">
                <a16:creationId xmlns:a16="http://schemas.microsoft.com/office/drawing/2014/main" id="{A803C424-3B4A-4F6C-9AFC-4C0AB0E6F057}"/>
              </a:ext>
            </a:extLst>
          </p:cNvPr>
          <p:cNvSpPr/>
          <p:nvPr/>
        </p:nvSpPr>
        <p:spPr>
          <a:xfrm>
            <a:off x="774583" y="5860720"/>
            <a:ext cx="10642834" cy="646331"/>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muestra que el marketing debe valerse de tecnologías modernas para que pueda "funcionar" en la actualidad.</a:t>
            </a:r>
          </a:p>
        </p:txBody>
      </p:sp>
      <p:pic>
        <p:nvPicPr>
          <p:cNvPr id="7170" name="Picture 2" descr="Resultado de imagen para Big Data.">
            <a:extLst>
              <a:ext uri="{FF2B5EF4-FFF2-40B4-BE49-F238E27FC236}">
                <a16:creationId xmlns:a16="http://schemas.microsoft.com/office/drawing/2014/main" id="{C1706344-165A-421A-890B-A3F50C069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269806"/>
            <a:ext cx="2845439" cy="235637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2235526C-88D9-4B14-8F89-04F91A9D7F42}"/>
              </a:ext>
            </a:extLst>
          </p:cNvPr>
          <p:cNvSpPr/>
          <p:nvPr/>
        </p:nvSpPr>
        <p:spPr>
          <a:xfrm>
            <a:off x="1855295" y="4735621"/>
            <a:ext cx="2487648" cy="477054"/>
          </a:xfrm>
          <a:prstGeom prst="rect">
            <a:avLst/>
          </a:prstGeom>
        </p:spPr>
        <p:txBody>
          <a:bodyPr wrap="square">
            <a:spAutoFit/>
          </a:bodyPr>
          <a:lstStyle/>
          <a:p>
            <a:r>
              <a:rPr lang="es-PE" sz="800" dirty="0"/>
              <a:t>Imagen obtenida en https://www.cdmon.com/images/easyblog_shared/Captura-de-pantalla-2018-12-13-a-las-14.48.50.png.</a:t>
            </a:r>
          </a:p>
        </p:txBody>
      </p:sp>
      <p:pic>
        <p:nvPicPr>
          <p:cNvPr id="7" name="Imagen 6">
            <a:extLst>
              <a:ext uri="{FF2B5EF4-FFF2-40B4-BE49-F238E27FC236}">
                <a16:creationId xmlns:a16="http://schemas.microsoft.com/office/drawing/2014/main" id="{479333A3-F54F-44BF-A926-96B2C0874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4097" y="2265140"/>
            <a:ext cx="3292131" cy="2295513"/>
          </a:xfrm>
          <a:prstGeom prst="rect">
            <a:avLst/>
          </a:prstGeom>
          <a:ln>
            <a:solidFill>
              <a:schemeClr val="tx1"/>
            </a:solidFill>
          </a:ln>
        </p:spPr>
      </p:pic>
      <p:sp>
        <p:nvSpPr>
          <p:cNvPr id="9" name="Rectángulo 8">
            <a:extLst>
              <a:ext uri="{FF2B5EF4-FFF2-40B4-BE49-F238E27FC236}">
                <a16:creationId xmlns:a16="http://schemas.microsoft.com/office/drawing/2014/main" id="{583E5DAD-E316-4E56-A5B8-7E2CC11298E8}"/>
              </a:ext>
            </a:extLst>
          </p:cNvPr>
          <p:cNvSpPr/>
          <p:nvPr/>
        </p:nvSpPr>
        <p:spPr>
          <a:xfrm>
            <a:off x="6935296" y="4592860"/>
            <a:ext cx="2487648" cy="215444"/>
          </a:xfrm>
          <a:prstGeom prst="rect">
            <a:avLst/>
          </a:prstGeom>
        </p:spPr>
        <p:txBody>
          <a:bodyPr wrap="square">
            <a:spAutoFit/>
          </a:bodyPr>
          <a:lstStyle/>
          <a:p>
            <a:r>
              <a:rPr lang="es-PE" sz="800" dirty="0"/>
              <a:t>Esta imagen pertenece a Google.</a:t>
            </a:r>
          </a:p>
        </p:txBody>
      </p:sp>
      <p:sp>
        <p:nvSpPr>
          <p:cNvPr id="10" name="Rectángulo 9">
            <a:extLst>
              <a:ext uri="{FF2B5EF4-FFF2-40B4-BE49-F238E27FC236}">
                <a16:creationId xmlns:a16="http://schemas.microsoft.com/office/drawing/2014/main" id="{02A9D39F-1B40-42F8-B188-0D3823903656}"/>
              </a:ext>
            </a:extLst>
          </p:cNvPr>
          <p:cNvSpPr/>
          <p:nvPr/>
        </p:nvSpPr>
        <p:spPr>
          <a:xfrm>
            <a:off x="304798" y="283418"/>
            <a:ext cx="7203347" cy="369332"/>
          </a:xfrm>
          <a:prstGeom prst="rect">
            <a:avLst/>
          </a:prstGeom>
        </p:spPr>
        <p:txBody>
          <a:bodyPr wrap="square">
            <a:spAutoFit/>
          </a:bodyPr>
          <a:lstStyle/>
          <a:p>
            <a:r>
              <a:rPr lang="es-PE" b="1" dirty="0">
                <a:latin typeface="Times New Roman" panose="02020603050405020304" pitchFamily="18" charset="0"/>
                <a:cs typeface="Times New Roman" panose="02020603050405020304" pitchFamily="18" charset="0"/>
              </a:rPr>
              <a:t>Usos del Marketing. Ejemplo. Chifa.</a:t>
            </a:r>
          </a:p>
        </p:txBody>
      </p:sp>
    </p:spTree>
    <p:extLst>
      <p:ext uri="{BB962C8B-B14F-4D97-AF65-F5344CB8AC3E}">
        <p14:creationId xmlns:p14="http://schemas.microsoft.com/office/powerpoint/2010/main" val="1128044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1034477D-5A66-4DA6-942D-A7C1DE7236E6}"/>
              </a:ext>
            </a:extLst>
          </p:cNvPr>
          <p:cNvSpPr/>
          <p:nvPr/>
        </p:nvSpPr>
        <p:spPr>
          <a:xfrm>
            <a:off x="812800" y="2404532"/>
            <a:ext cx="10058400" cy="2827867"/>
          </a:xfrm>
          <a:prstGeom prst="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 name="Rectángulo 1">
            <a:extLst>
              <a:ext uri="{FF2B5EF4-FFF2-40B4-BE49-F238E27FC236}">
                <a16:creationId xmlns:a16="http://schemas.microsoft.com/office/drawing/2014/main" id="{38402534-286F-4E8F-A200-7328CACE9C00}"/>
              </a:ext>
            </a:extLst>
          </p:cNvPr>
          <p:cNvSpPr/>
          <p:nvPr/>
        </p:nvSpPr>
        <p:spPr>
          <a:xfrm>
            <a:off x="304798" y="283418"/>
            <a:ext cx="7203347" cy="369332"/>
          </a:xfrm>
          <a:prstGeom prst="rect">
            <a:avLst/>
          </a:prstGeom>
        </p:spPr>
        <p:txBody>
          <a:bodyPr wrap="square">
            <a:spAutoFit/>
          </a:bodyPr>
          <a:lstStyle/>
          <a:p>
            <a:r>
              <a:rPr lang="es-ES" b="1" dirty="0">
                <a:latin typeface="Times New Roman" panose="02020603050405020304" pitchFamily="18" charset="0"/>
                <a:cs typeface="Times New Roman" panose="02020603050405020304" pitchFamily="18" charset="0"/>
              </a:rPr>
              <a:t>Marketing. Consideraciones en la actualidad. Ejemplo. </a:t>
            </a:r>
            <a:r>
              <a:rPr lang="es-ES" b="1" dirty="0" err="1">
                <a:latin typeface="Times New Roman" panose="02020603050405020304" pitchFamily="18" charset="0"/>
                <a:cs typeface="Times New Roman" panose="02020603050405020304" pitchFamily="18" charset="0"/>
              </a:rPr>
              <a:t>Domino’s</a:t>
            </a:r>
            <a:r>
              <a:rPr lang="es-ES" b="1" dirty="0">
                <a:latin typeface="Times New Roman" panose="02020603050405020304" pitchFamily="18" charset="0"/>
                <a:cs typeface="Times New Roman" panose="02020603050405020304" pitchFamily="18" charset="0"/>
              </a:rPr>
              <a:t> Pizza.</a:t>
            </a:r>
            <a:endParaRPr lang="es-PE" b="1" dirty="0">
              <a:latin typeface="Times New Roman" panose="02020603050405020304" pitchFamily="18" charset="0"/>
              <a:cs typeface="Times New Roman" panose="02020603050405020304" pitchFamily="18" charset="0"/>
            </a:endParaRPr>
          </a:p>
        </p:txBody>
      </p:sp>
      <p:sp>
        <p:nvSpPr>
          <p:cNvPr id="3" name="Rectángulo 2">
            <a:extLst>
              <a:ext uri="{FF2B5EF4-FFF2-40B4-BE49-F238E27FC236}">
                <a16:creationId xmlns:a16="http://schemas.microsoft.com/office/drawing/2014/main" id="{BE5856CF-05ED-4F40-BB47-48396962FF51}"/>
              </a:ext>
            </a:extLst>
          </p:cNvPr>
          <p:cNvSpPr/>
          <p:nvPr/>
        </p:nvSpPr>
        <p:spPr>
          <a:xfrm>
            <a:off x="391019" y="827947"/>
            <a:ext cx="10642834" cy="369332"/>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En la actualidad, las redes sociales influyen mucho en la opinión general sobre alguna cosa.</a:t>
            </a:r>
          </a:p>
        </p:txBody>
      </p:sp>
      <p:sp>
        <p:nvSpPr>
          <p:cNvPr id="4" name="Rectángulo 3">
            <a:extLst>
              <a:ext uri="{FF2B5EF4-FFF2-40B4-BE49-F238E27FC236}">
                <a16:creationId xmlns:a16="http://schemas.microsoft.com/office/drawing/2014/main" id="{CDC77303-78FF-4185-A3E7-F6333BE81DA7}"/>
              </a:ext>
            </a:extLst>
          </p:cNvPr>
          <p:cNvSpPr/>
          <p:nvPr/>
        </p:nvSpPr>
        <p:spPr>
          <a:xfrm>
            <a:off x="391019" y="1197279"/>
            <a:ext cx="1064283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En un ejemplo que se encuentra en el libro Dirección de Marketing de Philip Kotler y Kevin Keller se puede ver que la empresa denominada </a:t>
            </a:r>
            <a:r>
              <a:rPr lang="es-PE" dirty="0" err="1">
                <a:latin typeface="Times New Roman" panose="02020603050405020304" pitchFamily="18" charset="0"/>
                <a:cs typeface="Times New Roman" panose="02020603050405020304" pitchFamily="18" charset="0"/>
              </a:rPr>
              <a:t>Domino’s</a:t>
            </a:r>
            <a:r>
              <a:rPr lang="es-PE" dirty="0">
                <a:latin typeface="Times New Roman" panose="02020603050405020304" pitchFamily="18" charset="0"/>
                <a:cs typeface="Times New Roman" panose="02020603050405020304" pitchFamily="18" charset="0"/>
              </a:rPr>
              <a:t> Pizza perdió muchos clientes por haber descuidado su presencia en las redes sociales. El ejemplo se describe a continuación.</a:t>
            </a:r>
          </a:p>
        </p:txBody>
      </p:sp>
      <p:pic>
        <p:nvPicPr>
          <p:cNvPr id="6" name="Imagen 5">
            <a:extLst>
              <a:ext uri="{FF2B5EF4-FFF2-40B4-BE49-F238E27FC236}">
                <a16:creationId xmlns:a16="http://schemas.microsoft.com/office/drawing/2014/main" id="{E6067C64-3C8A-4F63-8AD1-D7EAB7F7A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3848" y="2696310"/>
            <a:ext cx="2797176" cy="1931458"/>
          </a:xfrm>
          <a:prstGeom prst="rect">
            <a:avLst/>
          </a:prstGeom>
          <a:ln>
            <a:solidFill>
              <a:schemeClr val="tx1"/>
            </a:solidFill>
          </a:ln>
        </p:spPr>
      </p:pic>
      <p:pic>
        <p:nvPicPr>
          <p:cNvPr id="8194" name="Picture 2" descr="Imagen relacionada">
            <a:extLst>
              <a:ext uri="{FF2B5EF4-FFF2-40B4-BE49-F238E27FC236}">
                <a16:creationId xmlns:a16="http://schemas.microsoft.com/office/drawing/2014/main" id="{9E96DFFB-0FFE-4C59-AED8-4C36D4E86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2074" y="2696310"/>
            <a:ext cx="2573050" cy="193145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8" name="Imagen 7">
            <a:extLst>
              <a:ext uri="{FF2B5EF4-FFF2-40B4-BE49-F238E27FC236}">
                <a16:creationId xmlns:a16="http://schemas.microsoft.com/office/drawing/2014/main" id="{E0F9C079-A84B-4B17-9A18-03A2FDC5D9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9748" y="2696310"/>
            <a:ext cx="2806258" cy="1931458"/>
          </a:xfrm>
          <a:prstGeom prst="rect">
            <a:avLst/>
          </a:prstGeom>
          <a:ln>
            <a:solidFill>
              <a:schemeClr val="tx1"/>
            </a:solidFill>
          </a:ln>
        </p:spPr>
      </p:pic>
      <p:sp>
        <p:nvSpPr>
          <p:cNvPr id="11" name="Rectángulo 10">
            <a:extLst>
              <a:ext uri="{FF2B5EF4-FFF2-40B4-BE49-F238E27FC236}">
                <a16:creationId xmlns:a16="http://schemas.microsoft.com/office/drawing/2014/main" id="{1AE8565F-6AC6-412A-98A9-2B470C7499E7}"/>
              </a:ext>
            </a:extLst>
          </p:cNvPr>
          <p:cNvSpPr/>
          <p:nvPr/>
        </p:nvSpPr>
        <p:spPr>
          <a:xfrm>
            <a:off x="4641197" y="4621258"/>
            <a:ext cx="2142477" cy="600164"/>
          </a:xfrm>
          <a:prstGeom prst="rect">
            <a:avLst/>
          </a:prstGeom>
        </p:spPr>
        <p:txBody>
          <a:bodyPr wrap="square">
            <a:spAutoFit/>
          </a:bodyPr>
          <a:lstStyle/>
          <a:p>
            <a:r>
              <a:rPr lang="es-PE" sz="800" dirty="0"/>
              <a:t>Imagen obtenida en https://cafetaipa.com/2015/01/dominos-pizza-peru-reputacion-y-presencia-en-internet-no-estar-tambien-es-un-riesgo/.</a:t>
            </a:r>
          </a:p>
        </p:txBody>
      </p:sp>
      <p:sp>
        <p:nvSpPr>
          <p:cNvPr id="13" name="Rectángulo 12">
            <a:extLst>
              <a:ext uri="{FF2B5EF4-FFF2-40B4-BE49-F238E27FC236}">
                <a16:creationId xmlns:a16="http://schemas.microsoft.com/office/drawing/2014/main" id="{C186D115-C7EF-41B6-A77F-C182903BAB7E}"/>
              </a:ext>
            </a:extLst>
          </p:cNvPr>
          <p:cNvSpPr/>
          <p:nvPr/>
        </p:nvSpPr>
        <p:spPr>
          <a:xfrm>
            <a:off x="520583" y="5660721"/>
            <a:ext cx="10642834"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Dos empleados subieron un vídeo en YouTube en el que se ve a uno de los dos metiendo queso en su nariz para luego usar el queso para hacer un emparedado.</a:t>
            </a:r>
          </a:p>
        </p:txBody>
      </p:sp>
    </p:spTree>
    <p:extLst>
      <p:ext uri="{BB962C8B-B14F-4D97-AF65-F5344CB8AC3E}">
        <p14:creationId xmlns:p14="http://schemas.microsoft.com/office/powerpoint/2010/main" val="3839013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3C5A7E80-2C13-4D5F-AAC6-8BE9A2FA8A11}"/>
              </a:ext>
            </a:extLst>
          </p:cNvPr>
          <p:cNvSpPr/>
          <p:nvPr/>
        </p:nvSpPr>
        <p:spPr>
          <a:xfrm>
            <a:off x="304798" y="468084"/>
            <a:ext cx="1064283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La empresa </a:t>
            </a:r>
            <a:r>
              <a:rPr lang="es-PE" dirty="0" err="1">
                <a:latin typeface="Times New Roman" panose="02020603050405020304" pitchFamily="18" charset="0"/>
                <a:cs typeface="Times New Roman" panose="02020603050405020304" pitchFamily="18" charset="0"/>
              </a:rPr>
              <a:t>Domino’s</a:t>
            </a:r>
            <a:r>
              <a:rPr lang="es-PE" dirty="0">
                <a:latin typeface="Times New Roman" panose="02020603050405020304" pitchFamily="18" charset="0"/>
                <a:cs typeface="Times New Roman" panose="02020603050405020304" pitchFamily="18" charset="0"/>
              </a:rPr>
              <a:t> Pizza tardó en responder en la situación porque fue la primera vez que pasaba por una situación de ese tipo y porque la cantidad de personas activas en internet aún no era exageradamente alta (esto sucedió en el año 2009).</a:t>
            </a:r>
          </a:p>
        </p:txBody>
      </p:sp>
      <p:sp>
        <p:nvSpPr>
          <p:cNvPr id="3" name="Rectángulo 2">
            <a:extLst>
              <a:ext uri="{FF2B5EF4-FFF2-40B4-BE49-F238E27FC236}">
                <a16:creationId xmlns:a16="http://schemas.microsoft.com/office/drawing/2014/main" id="{4380BBD8-9127-461E-BA9F-FE830E72FB4F}"/>
              </a:ext>
            </a:extLst>
          </p:cNvPr>
          <p:cNvSpPr/>
          <p:nvPr/>
        </p:nvSpPr>
        <p:spPr>
          <a:xfrm>
            <a:off x="304798" y="1355300"/>
            <a:ext cx="1064283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Más tarde, en 2015, sucedió algo parecido en Perú. Una cucaracha fue encontrada en una pizza de la empresa. El comprador de la pizza se quejó con la empresa y, por una respuesta poco adecuada, el comprador publicó su problema en Facebook.</a:t>
            </a:r>
          </a:p>
        </p:txBody>
      </p:sp>
      <p:sp>
        <p:nvSpPr>
          <p:cNvPr id="4" name="Rectángulo 3">
            <a:extLst>
              <a:ext uri="{FF2B5EF4-FFF2-40B4-BE49-F238E27FC236}">
                <a16:creationId xmlns:a16="http://schemas.microsoft.com/office/drawing/2014/main" id="{A3EF890E-400F-4F2C-B987-54E14581EFA8}"/>
              </a:ext>
            </a:extLst>
          </p:cNvPr>
          <p:cNvSpPr/>
          <p:nvPr/>
        </p:nvSpPr>
        <p:spPr>
          <a:xfrm>
            <a:off x="338873" y="4856369"/>
            <a:ext cx="10642834" cy="646331"/>
          </a:xfrm>
          <a:prstGeom prst="rect">
            <a:avLst/>
          </a:prstGeom>
        </p:spPr>
        <p:txBody>
          <a:bodyPr wrap="square">
            <a:spAutoFit/>
          </a:bodyPr>
          <a:lstStyle/>
          <a:p>
            <a:r>
              <a:rPr lang="es-PE" dirty="0" err="1">
                <a:latin typeface="Times New Roman" panose="02020603050405020304" pitchFamily="18" charset="0"/>
                <a:cs typeface="Times New Roman" panose="02020603050405020304" pitchFamily="18" charset="0"/>
              </a:rPr>
              <a:t>Domino’s</a:t>
            </a:r>
            <a:r>
              <a:rPr lang="es-PE" dirty="0">
                <a:latin typeface="Times New Roman" panose="02020603050405020304" pitchFamily="18" charset="0"/>
                <a:cs typeface="Times New Roman" panose="02020603050405020304" pitchFamily="18" charset="0"/>
              </a:rPr>
              <a:t> Pizza intentó arreglar el problema pero no fue lo suficientemente claro como para evitar que algunos de sus clientes formaran una imagen negativa de su producto y su servicio.</a:t>
            </a:r>
          </a:p>
        </p:txBody>
      </p:sp>
      <p:sp>
        <p:nvSpPr>
          <p:cNvPr id="5" name="Rectángulo 4">
            <a:extLst>
              <a:ext uri="{FF2B5EF4-FFF2-40B4-BE49-F238E27FC236}">
                <a16:creationId xmlns:a16="http://schemas.microsoft.com/office/drawing/2014/main" id="{6C4D9A5D-65FF-480A-B339-CE0466A21B41}"/>
              </a:ext>
            </a:extLst>
          </p:cNvPr>
          <p:cNvSpPr/>
          <p:nvPr/>
        </p:nvSpPr>
        <p:spPr>
          <a:xfrm>
            <a:off x="351249" y="5645902"/>
            <a:ext cx="10642834" cy="646331"/>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muestra que, en la actualidad, es muy importante cuidar la presencia de una empresa en internet (sobre todo en las redes sociales).</a:t>
            </a:r>
          </a:p>
        </p:txBody>
      </p:sp>
      <p:pic>
        <p:nvPicPr>
          <p:cNvPr id="11266" name="Picture 2" descr="Titular-Pulzo-Colombia-Dominos Pizza PerÃº">
            <a:extLst>
              <a:ext uri="{FF2B5EF4-FFF2-40B4-BE49-F238E27FC236}">
                <a16:creationId xmlns:a16="http://schemas.microsoft.com/office/drawing/2014/main" id="{FCE7A550-E0E0-432D-9933-08433E5264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4039"/>
          <a:stretch/>
        </p:blipFill>
        <p:spPr bwMode="auto">
          <a:xfrm>
            <a:off x="4111099" y="2305077"/>
            <a:ext cx="2328125" cy="182203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3325DB65-8BC0-4FB0-BB7D-42D477BA27C3}"/>
              </a:ext>
            </a:extLst>
          </p:cNvPr>
          <p:cNvSpPr/>
          <p:nvPr/>
        </p:nvSpPr>
        <p:spPr>
          <a:xfrm>
            <a:off x="4153432" y="4260908"/>
            <a:ext cx="2658533" cy="477054"/>
          </a:xfrm>
          <a:prstGeom prst="rect">
            <a:avLst/>
          </a:prstGeom>
        </p:spPr>
        <p:txBody>
          <a:bodyPr wrap="square">
            <a:spAutoFit/>
          </a:bodyPr>
          <a:lstStyle/>
          <a:p>
            <a:r>
              <a:rPr lang="es-PE" sz="800" dirty="0"/>
              <a:t>Imagen obtenida en https://cafetaipa.com/wp-content/uploads/2015/01/Titular-Pulzo-Colombia-Dominos-Pizza-Per--.png.</a:t>
            </a:r>
          </a:p>
        </p:txBody>
      </p:sp>
      <p:sp>
        <p:nvSpPr>
          <p:cNvPr id="8" name="Rectángulo 7">
            <a:extLst>
              <a:ext uri="{FF2B5EF4-FFF2-40B4-BE49-F238E27FC236}">
                <a16:creationId xmlns:a16="http://schemas.microsoft.com/office/drawing/2014/main" id="{CE079B8E-D558-449C-8BC0-1877618763E2}"/>
              </a:ext>
            </a:extLst>
          </p:cNvPr>
          <p:cNvSpPr/>
          <p:nvPr/>
        </p:nvSpPr>
        <p:spPr>
          <a:xfrm>
            <a:off x="110064" y="98752"/>
            <a:ext cx="7203347" cy="369332"/>
          </a:xfrm>
          <a:prstGeom prst="rect">
            <a:avLst/>
          </a:prstGeom>
        </p:spPr>
        <p:txBody>
          <a:bodyPr wrap="square">
            <a:spAutoFit/>
          </a:bodyPr>
          <a:lstStyle/>
          <a:p>
            <a:r>
              <a:rPr lang="es-ES" b="1" dirty="0">
                <a:latin typeface="Times New Roman" panose="02020603050405020304" pitchFamily="18" charset="0"/>
                <a:cs typeface="Times New Roman" panose="02020603050405020304" pitchFamily="18" charset="0"/>
              </a:rPr>
              <a:t>Marketing. Consideraciones en la actualidad. Ejemplo. </a:t>
            </a:r>
            <a:r>
              <a:rPr lang="es-ES" b="1" dirty="0" err="1">
                <a:latin typeface="Times New Roman" panose="02020603050405020304" pitchFamily="18" charset="0"/>
                <a:cs typeface="Times New Roman" panose="02020603050405020304" pitchFamily="18" charset="0"/>
              </a:rPr>
              <a:t>Domino’s</a:t>
            </a:r>
            <a:r>
              <a:rPr lang="es-ES" b="1" dirty="0">
                <a:latin typeface="Times New Roman" panose="02020603050405020304" pitchFamily="18" charset="0"/>
                <a:cs typeface="Times New Roman" panose="02020603050405020304" pitchFamily="18" charset="0"/>
              </a:rPr>
              <a:t> Pizza.</a:t>
            </a:r>
            <a:endParaRPr lang="es-PE"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7950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94D25266-03BF-4491-8819-AEA7822216B5}"/>
              </a:ext>
            </a:extLst>
          </p:cNvPr>
          <p:cNvSpPr/>
          <p:nvPr/>
        </p:nvSpPr>
        <p:spPr>
          <a:xfrm>
            <a:off x="304797" y="225752"/>
            <a:ext cx="7203347" cy="584775"/>
          </a:xfrm>
          <a:prstGeom prst="rect">
            <a:avLst/>
          </a:prstGeom>
        </p:spPr>
        <p:txBody>
          <a:bodyPr wrap="square">
            <a:spAutoFit/>
          </a:bodyPr>
          <a:lstStyle/>
          <a:p>
            <a:r>
              <a:rPr lang="es-ES" sz="3200" b="1" dirty="0">
                <a:latin typeface="Times New Roman" panose="02020603050405020304" pitchFamily="18" charset="0"/>
                <a:cs typeface="Times New Roman" panose="02020603050405020304" pitchFamily="18" charset="0"/>
              </a:rPr>
              <a:t>Bibliografía.</a:t>
            </a:r>
            <a:endParaRPr lang="es-PE" sz="3200" b="1" dirty="0">
              <a:latin typeface="Times New Roman" panose="02020603050405020304" pitchFamily="18" charset="0"/>
              <a:cs typeface="Times New Roman" panose="02020603050405020304" pitchFamily="18" charset="0"/>
            </a:endParaRPr>
          </a:p>
        </p:txBody>
      </p:sp>
      <p:sp>
        <p:nvSpPr>
          <p:cNvPr id="4" name="Rectángulo 3">
            <a:extLst>
              <a:ext uri="{FF2B5EF4-FFF2-40B4-BE49-F238E27FC236}">
                <a16:creationId xmlns:a16="http://schemas.microsoft.com/office/drawing/2014/main" id="{E37A472F-0A69-4F50-AAB4-ACCDD46013EC}"/>
              </a:ext>
            </a:extLst>
          </p:cNvPr>
          <p:cNvSpPr/>
          <p:nvPr/>
        </p:nvSpPr>
        <p:spPr>
          <a:xfrm>
            <a:off x="798836" y="1314978"/>
            <a:ext cx="9463699" cy="830997"/>
          </a:xfrm>
          <a:prstGeom prst="rect">
            <a:avLst/>
          </a:prstGeom>
        </p:spPr>
        <p:txBody>
          <a:bodyPr wrap="square">
            <a:spAutoFit/>
          </a:bodyPr>
          <a:lstStyle/>
          <a:p>
            <a:pPr marL="342900" indent="-342900">
              <a:buFont typeface="Arial" panose="020B0604020202020204" pitchFamily="34" charset="0"/>
              <a:buChar char="•"/>
            </a:pPr>
            <a:r>
              <a:rPr lang="es-ES" sz="2400" dirty="0">
                <a:latin typeface="Times New Roman" panose="02020603050405020304" pitchFamily="18" charset="0"/>
                <a:cs typeface="Times New Roman" panose="02020603050405020304" pitchFamily="18" charset="0"/>
              </a:rPr>
              <a:t>Kotler, P. y Keller, K. (2012), </a:t>
            </a:r>
            <a:r>
              <a:rPr lang="es-ES" sz="2400" i="1" dirty="0">
                <a:latin typeface="Times New Roman" panose="02020603050405020304" pitchFamily="18" charset="0"/>
                <a:cs typeface="Times New Roman" panose="02020603050405020304" pitchFamily="18" charset="0"/>
              </a:rPr>
              <a:t>Dirección de Marketing, México</a:t>
            </a:r>
            <a:r>
              <a:rPr lang="es-ES" sz="2400" dirty="0">
                <a:latin typeface="Times New Roman" panose="02020603050405020304" pitchFamily="18" charset="0"/>
                <a:cs typeface="Times New Roman" panose="02020603050405020304" pitchFamily="18" charset="0"/>
              </a:rPr>
              <a:t>, PEARSON EDUCACIÓN.</a:t>
            </a:r>
            <a:endParaRPr lang="es-PE" sz="2400" dirty="0">
              <a:latin typeface="Times New Roman" panose="02020603050405020304" pitchFamily="18" charset="0"/>
              <a:cs typeface="Times New Roman" panose="02020603050405020304" pitchFamily="18" charset="0"/>
            </a:endParaRPr>
          </a:p>
        </p:txBody>
      </p:sp>
      <p:sp>
        <p:nvSpPr>
          <p:cNvPr id="5" name="Rectángulo 4">
            <a:extLst>
              <a:ext uri="{FF2B5EF4-FFF2-40B4-BE49-F238E27FC236}">
                <a16:creationId xmlns:a16="http://schemas.microsoft.com/office/drawing/2014/main" id="{E4ADB4B8-15D4-4E41-84A8-611E31B9D892}"/>
              </a:ext>
            </a:extLst>
          </p:cNvPr>
          <p:cNvSpPr/>
          <p:nvPr/>
        </p:nvSpPr>
        <p:spPr>
          <a:xfrm>
            <a:off x="798836" y="2274838"/>
            <a:ext cx="8827739" cy="1569660"/>
          </a:xfrm>
          <a:prstGeom prst="rect">
            <a:avLst/>
          </a:prstGeom>
        </p:spPr>
        <p:txBody>
          <a:bodyPr wrap="square">
            <a:spAutoFit/>
          </a:bodyPr>
          <a:lstStyle/>
          <a:p>
            <a:pPr marL="342900" indent="-342900">
              <a:buFont typeface="Arial" panose="020B0604020202020204" pitchFamily="34" charset="0"/>
              <a:buChar char="•"/>
            </a:pPr>
            <a:r>
              <a:rPr lang="es-PE" sz="2400" dirty="0">
                <a:latin typeface="Times New Roman" panose="02020603050405020304" pitchFamily="18" charset="0"/>
                <a:cs typeface="Times New Roman" panose="02020603050405020304" pitchFamily="18" charset="0"/>
              </a:rPr>
              <a:t>Obando S. (2015). </a:t>
            </a:r>
            <a:r>
              <a:rPr lang="es-ES" sz="2400" i="1" dirty="0" err="1">
                <a:latin typeface="Times New Roman" panose="02020603050405020304" pitchFamily="18" charset="0"/>
                <a:cs typeface="Times New Roman" panose="02020603050405020304" pitchFamily="18" charset="0"/>
              </a:rPr>
              <a:t>Domino’s</a:t>
            </a:r>
            <a:r>
              <a:rPr lang="es-ES" sz="2400" i="1" dirty="0">
                <a:latin typeface="Times New Roman" panose="02020603050405020304" pitchFamily="18" charset="0"/>
                <a:cs typeface="Times New Roman" panose="02020603050405020304" pitchFamily="18" charset="0"/>
              </a:rPr>
              <a:t> Pizza Perú, reputación y presencia en Internet. No estar también es un riesgo</a:t>
            </a:r>
            <a:r>
              <a:rPr lang="es-PE" sz="2400" dirty="0">
                <a:latin typeface="Times New Roman" panose="02020603050405020304" pitchFamily="18" charset="0"/>
                <a:cs typeface="Times New Roman" panose="02020603050405020304" pitchFamily="18" charset="0"/>
              </a:rPr>
              <a:t> . Obtenido el 21 de agosto de 2019 en https://cafetaipa.com/2015/01/dominos-pizza-peru-reputacion-y-presencia-en-internet-no-estar-tambien-es-un-riesgo/.</a:t>
            </a:r>
          </a:p>
        </p:txBody>
      </p:sp>
    </p:spTree>
    <p:extLst>
      <p:ext uri="{BB962C8B-B14F-4D97-AF65-F5344CB8AC3E}">
        <p14:creationId xmlns:p14="http://schemas.microsoft.com/office/powerpoint/2010/main" val="20160677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FF51430-9DFD-48AC-8E41-6A4D4B0EED92}"/>
              </a:ext>
            </a:extLst>
          </p:cNvPr>
          <p:cNvSpPr/>
          <p:nvPr/>
        </p:nvSpPr>
        <p:spPr>
          <a:xfrm>
            <a:off x="369878" y="346939"/>
            <a:ext cx="9342540" cy="400110"/>
          </a:xfrm>
          <a:prstGeom prst="rect">
            <a:avLst/>
          </a:prstGeom>
        </p:spPr>
        <p:txBody>
          <a:bodyPr wrap="square">
            <a:spAutoFit/>
          </a:bodyPr>
          <a:lstStyle/>
          <a:p>
            <a:r>
              <a:rPr lang="es-PE" sz="2000" b="1" dirty="0">
                <a:latin typeface="Times New Roman" panose="02020603050405020304" pitchFamily="18" charset="0"/>
                <a:cs typeface="Times New Roman" panose="02020603050405020304" pitchFamily="18" charset="0"/>
              </a:rPr>
              <a:t>El manejo de la información en la actualidad. Ejemplo. Rastreadores en soldados.</a:t>
            </a:r>
          </a:p>
        </p:txBody>
      </p:sp>
      <p:sp>
        <p:nvSpPr>
          <p:cNvPr id="4" name="Rectángulo 3">
            <a:extLst>
              <a:ext uri="{FF2B5EF4-FFF2-40B4-BE49-F238E27FC236}">
                <a16:creationId xmlns:a16="http://schemas.microsoft.com/office/drawing/2014/main" id="{7C5A3513-82F5-48CF-A2A3-3779C4D3033F}"/>
              </a:ext>
            </a:extLst>
          </p:cNvPr>
          <p:cNvSpPr/>
          <p:nvPr/>
        </p:nvSpPr>
        <p:spPr>
          <a:xfrm>
            <a:off x="472580" y="905262"/>
            <a:ext cx="10693168" cy="646331"/>
          </a:xfrm>
          <a:prstGeom prst="rect">
            <a:avLst/>
          </a:prstGeom>
        </p:spPr>
        <p:txBody>
          <a:bodyPr wrap="square">
            <a:spAutoFit/>
          </a:bodyPr>
          <a:lstStyle/>
          <a:p>
            <a:pPr algn="just"/>
            <a:r>
              <a:rPr lang="es-PE" dirty="0">
                <a:latin typeface="Times New Roman" panose="02020603050405020304" pitchFamily="18" charset="0"/>
                <a:cs typeface="Times New Roman" panose="02020603050405020304" pitchFamily="18" charset="0"/>
              </a:rPr>
              <a:t>En clase, se habló sobre rastreadores instalados en los cuerpos de soldados. Estos rastreadores significan una ventaja en un conflicto armado ya que gracias a estos se puede brindar apoyo estratégico a ciertas unidades.</a:t>
            </a:r>
          </a:p>
        </p:txBody>
      </p:sp>
      <p:sp>
        <p:nvSpPr>
          <p:cNvPr id="5" name="Rectángulo 4">
            <a:extLst>
              <a:ext uri="{FF2B5EF4-FFF2-40B4-BE49-F238E27FC236}">
                <a16:creationId xmlns:a16="http://schemas.microsoft.com/office/drawing/2014/main" id="{964D3DC7-C72C-4657-BCC8-C1B5266E4AA3}"/>
              </a:ext>
            </a:extLst>
          </p:cNvPr>
          <p:cNvSpPr/>
          <p:nvPr/>
        </p:nvSpPr>
        <p:spPr>
          <a:xfrm>
            <a:off x="355133" y="5782370"/>
            <a:ext cx="11423010" cy="646331"/>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intenta mostrar que el manejo de información que ha surgido en la actualidad puede servir para satisfacer diversas necesidades y puede ser usado en diversos ámbitos (en conflictos armados, en este caso).</a:t>
            </a:r>
          </a:p>
        </p:txBody>
      </p:sp>
      <p:sp>
        <p:nvSpPr>
          <p:cNvPr id="6" name="Rectángulo 5">
            <a:extLst>
              <a:ext uri="{FF2B5EF4-FFF2-40B4-BE49-F238E27FC236}">
                <a16:creationId xmlns:a16="http://schemas.microsoft.com/office/drawing/2014/main" id="{4CD93B64-5C12-4B77-AAAF-944DF39F6AB3}"/>
              </a:ext>
            </a:extLst>
          </p:cNvPr>
          <p:cNvSpPr/>
          <p:nvPr/>
        </p:nvSpPr>
        <p:spPr>
          <a:xfrm>
            <a:off x="472579" y="1636461"/>
            <a:ext cx="10433109"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mencionó que la información sobre la posición de los soldados equipados con esta tecnología se actualiza de manera continua.</a:t>
            </a:r>
          </a:p>
        </p:txBody>
      </p:sp>
      <p:pic>
        <p:nvPicPr>
          <p:cNvPr id="8" name="Imagen 7">
            <a:extLst>
              <a:ext uri="{FF2B5EF4-FFF2-40B4-BE49-F238E27FC236}">
                <a16:creationId xmlns:a16="http://schemas.microsoft.com/office/drawing/2014/main" id="{63349CE9-99E3-4C7D-A5F2-7F005DDC0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884" y="2696799"/>
            <a:ext cx="2759405" cy="1793613"/>
          </a:xfrm>
          <a:prstGeom prst="rect">
            <a:avLst/>
          </a:prstGeom>
          <a:ln>
            <a:solidFill>
              <a:schemeClr val="tx1"/>
            </a:solidFill>
          </a:ln>
        </p:spPr>
      </p:pic>
      <p:pic>
        <p:nvPicPr>
          <p:cNvPr id="10" name="Imagen 9">
            <a:extLst>
              <a:ext uri="{FF2B5EF4-FFF2-40B4-BE49-F238E27FC236}">
                <a16:creationId xmlns:a16="http://schemas.microsoft.com/office/drawing/2014/main" id="{FB283116-8B21-4B3C-BB40-FBF46EC54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6638" y="2759195"/>
            <a:ext cx="3048000" cy="1618488"/>
          </a:xfrm>
          <a:prstGeom prst="rect">
            <a:avLst/>
          </a:prstGeom>
          <a:ln>
            <a:solidFill>
              <a:schemeClr val="tx1"/>
            </a:solidFill>
          </a:ln>
        </p:spPr>
      </p:pic>
      <p:sp>
        <p:nvSpPr>
          <p:cNvPr id="11" name="Rectángulo 10">
            <a:extLst>
              <a:ext uri="{FF2B5EF4-FFF2-40B4-BE49-F238E27FC236}">
                <a16:creationId xmlns:a16="http://schemas.microsoft.com/office/drawing/2014/main" id="{BE587230-1D5A-4327-8075-8E7B68FC01A5}"/>
              </a:ext>
            </a:extLst>
          </p:cNvPr>
          <p:cNvSpPr/>
          <p:nvPr/>
        </p:nvSpPr>
        <p:spPr>
          <a:xfrm>
            <a:off x="2544024" y="4574254"/>
            <a:ext cx="2497124" cy="507831"/>
          </a:xfrm>
          <a:prstGeom prst="rect">
            <a:avLst/>
          </a:prstGeom>
          <a:ln>
            <a:noFill/>
          </a:ln>
        </p:spPr>
        <p:txBody>
          <a:bodyPr wrap="square">
            <a:spAutoFit/>
          </a:bodyPr>
          <a:lstStyle/>
          <a:p>
            <a:r>
              <a:rPr lang="es-PE" sz="900" dirty="0">
                <a:latin typeface="Times New Roman" panose="02020603050405020304" pitchFamily="18" charset="0"/>
                <a:cs typeface="Times New Roman" panose="02020603050405020304" pitchFamily="18" charset="0"/>
              </a:rPr>
              <a:t>Imagen obtenida en https://rastreadordecelular.org/chip-de-rastreo-que-es/.</a:t>
            </a:r>
          </a:p>
        </p:txBody>
      </p:sp>
      <p:sp>
        <p:nvSpPr>
          <p:cNvPr id="13" name="Rectángulo 12">
            <a:extLst>
              <a:ext uri="{FF2B5EF4-FFF2-40B4-BE49-F238E27FC236}">
                <a16:creationId xmlns:a16="http://schemas.microsoft.com/office/drawing/2014/main" id="{86ECA7B8-3445-45DC-BBD0-5D2052C9CE6F}"/>
              </a:ext>
            </a:extLst>
          </p:cNvPr>
          <p:cNvSpPr/>
          <p:nvPr/>
        </p:nvSpPr>
        <p:spPr>
          <a:xfrm>
            <a:off x="6342076" y="4535896"/>
            <a:ext cx="2497124" cy="646331"/>
          </a:xfrm>
          <a:prstGeom prst="rect">
            <a:avLst/>
          </a:prstGeom>
          <a:ln>
            <a:noFill/>
          </a:ln>
        </p:spPr>
        <p:txBody>
          <a:bodyPr wrap="square">
            <a:spAutoFit/>
          </a:bodyPr>
          <a:lstStyle/>
          <a:p>
            <a:r>
              <a:rPr lang="es-PE" sz="900" dirty="0">
                <a:latin typeface="Times New Roman" panose="02020603050405020304" pitchFamily="18" charset="0"/>
                <a:cs typeface="Times New Roman" panose="02020603050405020304" pitchFamily="18" charset="0"/>
              </a:rPr>
              <a:t>Imagen obtenida en https://www.dinero.com/internacional/articulo/como-son-los-microchips-que-se-implantan-bajo-la-piel-para-pagar/264896.</a:t>
            </a:r>
          </a:p>
        </p:txBody>
      </p:sp>
    </p:spTree>
    <p:extLst>
      <p:ext uri="{BB962C8B-B14F-4D97-AF65-F5344CB8AC3E}">
        <p14:creationId xmlns:p14="http://schemas.microsoft.com/office/powerpoint/2010/main" val="8885094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A4023C06-65C2-41A2-877F-F89D886CB067}"/>
              </a:ext>
            </a:extLst>
          </p:cNvPr>
          <p:cNvSpPr/>
          <p:nvPr/>
        </p:nvSpPr>
        <p:spPr>
          <a:xfrm>
            <a:off x="472579" y="920112"/>
            <a:ext cx="11020338"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estaba </a:t>
            </a:r>
            <a:r>
              <a:rPr lang="es-PE" dirty="0">
                <a:solidFill>
                  <a:srgbClr val="FF0000"/>
                </a:solidFill>
                <a:latin typeface="Times New Roman" panose="02020603050405020304" pitchFamily="18" charset="0"/>
                <a:cs typeface="Times New Roman" panose="02020603050405020304" pitchFamily="18" charset="0"/>
              </a:rPr>
              <a:t>científicamente comprobado</a:t>
            </a:r>
            <a:r>
              <a:rPr lang="es-PE" dirty="0">
                <a:latin typeface="Times New Roman" panose="02020603050405020304" pitchFamily="18" charset="0"/>
                <a:cs typeface="Times New Roman" panose="02020603050405020304" pitchFamily="18" charset="0"/>
              </a:rPr>
              <a:t> que una persona que acostumbra consumir un producto específico es </a:t>
            </a:r>
            <a:r>
              <a:rPr lang="es-PE" dirty="0">
                <a:solidFill>
                  <a:srgbClr val="FF0000"/>
                </a:solidFill>
                <a:latin typeface="Times New Roman" panose="02020603050405020304" pitchFamily="18" charset="0"/>
                <a:cs typeface="Times New Roman" panose="02020603050405020304" pitchFamily="18" charset="0"/>
              </a:rPr>
              <a:t>“sensible”</a:t>
            </a:r>
            <a:r>
              <a:rPr lang="es-PE" dirty="0">
                <a:latin typeface="Times New Roman" panose="02020603050405020304" pitchFamily="18" charset="0"/>
                <a:cs typeface="Times New Roman" panose="02020603050405020304" pitchFamily="18" charset="0"/>
              </a:rPr>
              <a:t> a una promoción de ese producto específico.</a:t>
            </a:r>
          </a:p>
        </p:txBody>
      </p:sp>
      <p:sp>
        <p:nvSpPr>
          <p:cNvPr id="5" name="Rectángulo 4">
            <a:extLst>
              <a:ext uri="{FF2B5EF4-FFF2-40B4-BE49-F238E27FC236}">
                <a16:creationId xmlns:a16="http://schemas.microsoft.com/office/drawing/2014/main" id="{CE5CDA72-5735-48C0-83E9-1F2B2DCB81FF}"/>
              </a:ext>
            </a:extLst>
          </p:cNvPr>
          <p:cNvSpPr/>
          <p:nvPr/>
        </p:nvSpPr>
        <p:spPr>
          <a:xfrm>
            <a:off x="514524" y="1665087"/>
            <a:ext cx="10525388" cy="369332"/>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Por lo anterior, muchas empresas necesitan saber cuáles son sus </a:t>
            </a:r>
            <a:r>
              <a:rPr lang="es-PE" dirty="0">
                <a:solidFill>
                  <a:srgbClr val="FF0000"/>
                </a:solidFill>
                <a:latin typeface="Times New Roman" panose="02020603050405020304" pitchFamily="18" charset="0"/>
                <a:cs typeface="Times New Roman" panose="02020603050405020304" pitchFamily="18" charset="0"/>
              </a:rPr>
              <a:t>consumidores potenciales</a:t>
            </a:r>
            <a:r>
              <a:rPr lang="es-PE" dirty="0">
                <a:latin typeface="Times New Roman" panose="02020603050405020304" pitchFamily="18" charset="0"/>
                <a:cs typeface="Times New Roman" panose="02020603050405020304" pitchFamily="18" charset="0"/>
              </a:rPr>
              <a:t>. </a:t>
            </a:r>
          </a:p>
        </p:txBody>
      </p:sp>
      <p:sp>
        <p:nvSpPr>
          <p:cNvPr id="6" name="Rectángulo 5">
            <a:extLst>
              <a:ext uri="{FF2B5EF4-FFF2-40B4-BE49-F238E27FC236}">
                <a16:creationId xmlns:a16="http://schemas.microsoft.com/office/drawing/2014/main" id="{C122AACD-A4C5-4B04-9327-F8A21828B1A6}"/>
              </a:ext>
            </a:extLst>
          </p:cNvPr>
          <p:cNvSpPr/>
          <p:nvPr/>
        </p:nvSpPr>
        <p:spPr>
          <a:xfrm>
            <a:off x="698226" y="5614722"/>
            <a:ext cx="10525387"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Para "conocer" a sus consumidores potenciales, las empresas necesitan </a:t>
            </a:r>
            <a:r>
              <a:rPr lang="es-PE" dirty="0">
                <a:solidFill>
                  <a:srgbClr val="FF0000"/>
                </a:solidFill>
                <a:latin typeface="Times New Roman" panose="02020603050405020304" pitchFamily="18" charset="0"/>
                <a:cs typeface="Times New Roman" panose="02020603050405020304" pitchFamily="18" charset="0"/>
              </a:rPr>
              <a:t>recopilar información</a:t>
            </a:r>
            <a:r>
              <a:rPr lang="es-PE" dirty="0">
                <a:latin typeface="Times New Roman" panose="02020603050405020304" pitchFamily="18" charset="0"/>
                <a:cs typeface="Times New Roman" panose="02020603050405020304" pitchFamily="18" charset="0"/>
              </a:rPr>
              <a:t> sobre cada uno de sus consumidores (clientes). </a:t>
            </a:r>
          </a:p>
        </p:txBody>
      </p:sp>
      <p:sp>
        <p:nvSpPr>
          <p:cNvPr id="8" name="Rectángulo 7">
            <a:extLst>
              <a:ext uri="{FF2B5EF4-FFF2-40B4-BE49-F238E27FC236}">
                <a16:creationId xmlns:a16="http://schemas.microsoft.com/office/drawing/2014/main" id="{507824CB-4D6C-4F15-81E2-7698439E7E84}"/>
              </a:ext>
            </a:extLst>
          </p:cNvPr>
          <p:cNvSpPr/>
          <p:nvPr/>
        </p:nvSpPr>
        <p:spPr>
          <a:xfrm>
            <a:off x="346123" y="322605"/>
            <a:ext cx="9342540" cy="400110"/>
          </a:xfrm>
          <a:prstGeom prst="rect">
            <a:avLst/>
          </a:prstGeom>
        </p:spPr>
        <p:txBody>
          <a:bodyPr wrap="square">
            <a:spAutoFit/>
          </a:bodyPr>
          <a:lstStyle/>
          <a:p>
            <a:r>
              <a:rPr lang="es-PE" sz="2000" b="1" dirty="0">
                <a:latin typeface="Times New Roman" panose="02020603050405020304" pitchFamily="18" charset="0"/>
                <a:cs typeface="Times New Roman" panose="02020603050405020304" pitchFamily="18" charset="0"/>
              </a:rPr>
              <a:t>El manejo de la información en Marketing.</a:t>
            </a:r>
          </a:p>
        </p:txBody>
      </p:sp>
      <p:sp>
        <p:nvSpPr>
          <p:cNvPr id="10" name="Rectángulo 9">
            <a:extLst>
              <a:ext uri="{FF2B5EF4-FFF2-40B4-BE49-F238E27FC236}">
                <a16:creationId xmlns:a16="http://schemas.microsoft.com/office/drawing/2014/main" id="{1070C911-FA64-42C0-B6E3-430E14777A0A}"/>
              </a:ext>
            </a:extLst>
          </p:cNvPr>
          <p:cNvSpPr/>
          <p:nvPr/>
        </p:nvSpPr>
        <p:spPr>
          <a:xfrm>
            <a:off x="4067261" y="4303018"/>
            <a:ext cx="3419913" cy="369332"/>
          </a:xfrm>
          <a:prstGeom prst="rect">
            <a:avLst/>
          </a:prstGeom>
          <a:ln>
            <a:noFill/>
          </a:ln>
        </p:spPr>
        <p:txBody>
          <a:bodyPr wrap="square">
            <a:spAutoFit/>
          </a:bodyPr>
          <a:lstStyle/>
          <a:p>
            <a:r>
              <a:rPr lang="es-PE" sz="900" dirty="0">
                <a:latin typeface="Times New Roman" panose="02020603050405020304" pitchFamily="18" charset="0"/>
                <a:cs typeface="Times New Roman" panose="02020603050405020304" pitchFamily="18" charset="0"/>
              </a:rPr>
              <a:t>Imagen obtenida en http://info.netcommerce.mx/blog/wp-content/uploads/2015/11/walmart_triptypes640.png</a:t>
            </a:r>
          </a:p>
        </p:txBody>
      </p:sp>
      <p:pic>
        <p:nvPicPr>
          <p:cNvPr id="12" name="Imagen 11">
            <a:extLst>
              <a:ext uri="{FF2B5EF4-FFF2-40B4-BE49-F238E27FC236}">
                <a16:creationId xmlns:a16="http://schemas.microsoft.com/office/drawing/2014/main" id="{3871185C-62E7-4414-BD73-7B7530E6E2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940" y="2394240"/>
            <a:ext cx="6448684" cy="1753239"/>
          </a:xfrm>
          <a:prstGeom prst="rect">
            <a:avLst/>
          </a:prstGeom>
          <a:ln>
            <a:solidFill>
              <a:schemeClr val="tx1"/>
            </a:solidFill>
          </a:ln>
        </p:spPr>
      </p:pic>
    </p:spTree>
    <p:extLst>
      <p:ext uri="{BB962C8B-B14F-4D97-AF65-F5344CB8AC3E}">
        <p14:creationId xmlns:p14="http://schemas.microsoft.com/office/powerpoint/2010/main" val="467848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C1B7DBFC-4F0E-4B9E-A55C-3F08346A4199}"/>
              </a:ext>
            </a:extLst>
          </p:cNvPr>
          <p:cNvSpPr/>
          <p:nvPr/>
        </p:nvSpPr>
        <p:spPr>
          <a:xfrm>
            <a:off x="413856" y="602331"/>
            <a:ext cx="10609277"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La información recopilada por la empresa debe ser procesada para que esta sea más </a:t>
            </a:r>
            <a:r>
              <a:rPr lang="es-PE" dirty="0">
                <a:solidFill>
                  <a:srgbClr val="FF0000"/>
                </a:solidFill>
                <a:latin typeface="Times New Roman" panose="02020603050405020304" pitchFamily="18" charset="0"/>
                <a:cs typeface="Times New Roman" panose="02020603050405020304" pitchFamily="18" charset="0"/>
              </a:rPr>
              <a:t>manejable</a:t>
            </a:r>
            <a:r>
              <a:rPr lang="es-PE" dirty="0">
                <a:latin typeface="Times New Roman" panose="02020603050405020304" pitchFamily="18" charset="0"/>
                <a:cs typeface="Times New Roman" panose="02020603050405020304" pitchFamily="18" charset="0"/>
              </a:rPr>
              <a:t>. Cuando la información de la empresa es manejable, esta puede ser utilizada para decidir mejor: se puede incentivar el consumo de clientes frecuentes o se puede solicitar opiniones de los clientes poco frecuentes o clientes promedio.</a:t>
            </a:r>
          </a:p>
        </p:txBody>
      </p:sp>
      <p:sp>
        <p:nvSpPr>
          <p:cNvPr id="6" name="Rectángulo 5">
            <a:extLst>
              <a:ext uri="{FF2B5EF4-FFF2-40B4-BE49-F238E27FC236}">
                <a16:creationId xmlns:a16="http://schemas.microsoft.com/office/drawing/2014/main" id="{226491C7-C507-4FFE-85B2-20D416F08263}"/>
              </a:ext>
            </a:extLst>
          </p:cNvPr>
          <p:cNvSpPr/>
          <p:nvPr/>
        </p:nvSpPr>
        <p:spPr>
          <a:xfrm>
            <a:off x="413856" y="160181"/>
            <a:ext cx="9342540" cy="400110"/>
          </a:xfrm>
          <a:prstGeom prst="rect">
            <a:avLst/>
          </a:prstGeom>
        </p:spPr>
        <p:txBody>
          <a:bodyPr wrap="square">
            <a:spAutoFit/>
          </a:bodyPr>
          <a:lstStyle/>
          <a:p>
            <a:r>
              <a:rPr lang="es-PE" sz="2000" b="1" dirty="0">
                <a:latin typeface="Times New Roman" panose="02020603050405020304" pitchFamily="18" charset="0"/>
                <a:cs typeface="Times New Roman" panose="02020603050405020304" pitchFamily="18" charset="0"/>
              </a:rPr>
              <a:t>El manejo de la información en Marketing.</a:t>
            </a:r>
          </a:p>
        </p:txBody>
      </p:sp>
      <p:pic>
        <p:nvPicPr>
          <p:cNvPr id="1026" name="Picture 2" descr="Resultado de imagen para &quot;Email Marketing&quot;.">
            <a:extLst>
              <a:ext uri="{FF2B5EF4-FFF2-40B4-BE49-F238E27FC236}">
                <a16:creationId xmlns:a16="http://schemas.microsoft.com/office/drawing/2014/main" id="{82BBAE94-CE57-451E-9D1B-C9042F4F38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2206" y="1814939"/>
            <a:ext cx="2957424" cy="17838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30" name="Picture 6" descr="Resultado de imagen para &quot;Encuesta en correo electrÃ³nico&quot;.">
            <a:extLst>
              <a:ext uri="{FF2B5EF4-FFF2-40B4-BE49-F238E27FC236}">
                <a16:creationId xmlns:a16="http://schemas.microsoft.com/office/drawing/2014/main" id="{D0C3B01C-3017-4D2F-9860-9138B1089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481" y="4173241"/>
            <a:ext cx="3503889" cy="16601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DA204CC5-BF2D-4CB3-8E0F-2FB73D24DE04}"/>
              </a:ext>
            </a:extLst>
          </p:cNvPr>
          <p:cNvSpPr/>
          <p:nvPr/>
        </p:nvSpPr>
        <p:spPr>
          <a:xfrm>
            <a:off x="1436309" y="5912931"/>
            <a:ext cx="3503889" cy="369332"/>
          </a:xfrm>
          <a:prstGeom prst="rect">
            <a:avLst/>
          </a:prstGeom>
        </p:spPr>
        <p:txBody>
          <a:bodyPr wrap="square">
            <a:spAutoFit/>
          </a:bodyPr>
          <a:lstStyle/>
          <a:p>
            <a:r>
              <a:rPr lang="es-PE" sz="900" dirty="0"/>
              <a:t>Imagen obtenida en https://support.content.office.net/es-es/media/63ac8546-dfb9-4a41-a83d-8519f0d1c483.png.</a:t>
            </a:r>
          </a:p>
        </p:txBody>
      </p:sp>
      <p:sp>
        <p:nvSpPr>
          <p:cNvPr id="8" name="Rectángulo 7">
            <a:extLst>
              <a:ext uri="{FF2B5EF4-FFF2-40B4-BE49-F238E27FC236}">
                <a16:creationId xmlns:a16="http://schemas.microsoft.com/office/drawing/2014/main" id="{E5DC7B67-0AB2-4B62-8F37-4F871299758C}"/>
              </a:ext>
            </a:extLst>
          </p:cNvPr>
          <p:cNvSpPr/>
          <p:nvPr/>
        </p:nvSpPr>
        <p:spPr>
          <a:xfrm>
            <a:off x="1478166" y="3659270"/>
            <a:ext cx="3345504" cy="507831"/>
          </a:xfrm>
          <a:prstGeom prst="rect">
            <a:avLst/>
          </a:prstGeom>
        </p:spPr>
        <p:txBody>
          <a:bodyPr wrap="square">
            <a:spAutoFit/>
          </a:bodyPr>
          <a:lstStyle/>
          <a:p>
            <a:r>
              <a:rPr lang="es-PE" sz="900" dirty="0"/>
              <a:t>Imagen obtenida en https://crehana-public-catalog.imgix.net/images/courses/promo-images/a209e41f/72e98314.jpg?w=630&amp;h=380&amp;q=50&amp;fit=crop.</a:t>
            </a:r>
          </a:p>
        </p:txBody>
      </p:sp>
      <p:sp>
        <p:nvSpPr>
          <p:cNvPr id="9" name="Rectángulo 8">
            <a:extLst>
              <a:ext uri="{FF2B5EF4-FFF2-40B4-BE49-F238E27FC236}">
                <a16:creationId xmlns:a16="http://schemas.microsoft.com/office/drawing/2014/main" id="{2E98D9D2-CD8A-49B3-B454-67659BCEA1E2}"/>
              </a:ext>
            </a:extLst>
          </p:cNvPr>
          <p:cNvSpPr/>
          <p:nvPr/>
        </p:nvSpPr>
        <p:spPr>
          <a:xfrm>
            <a:off x="503339" y="1670300"/>
            <a:ext cx="10947633" cy="48647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3" name="Rectángulo 12">
            <a:extLst>
              <a:ext uri="{FF2B5EF4-FFF2-40B4-BE49-F238E27FC236}">
                <a16:creationId xmlns:a16="http://schemas.microsoft.com/office/drawing/2014/main" id="{4E538160-E6D9-4944-91ED-76C94931F3FE}"/>
              </a:ext>
            </a:extLst>
          </p:cNvPr>
          <p:cNvSpPr/>
          <p:nvPr/>
        </p:nvSpPr>
        <p:spPr>
          <a:xfrm>
            <a:off x="6205208" y="2528891"/>
            <a:ext cx="3670183" cy="646331"/>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S</a:t>
            </a:r>
            <a:r>
              <a:rPr lang="es-PE" dirty="0">
                <a:latin typeface="Times New Roman" panose="02020603050405020304" pitchFamily="18" charset="0"/>
                <a:cs typeface="Times New Roman" panose="02020603050405020304" pitchFamily="18" charset="0"/>
              </a:rPr>
              <a:t>e puede enviar </a:t>
            </a:r>
            <a:r>
              <a:rPr lang="es-PE" dirty="0">
                <a:solidFill>
                  <a:srgbClr val="FF0000"/>
                </a:solidFill>
                <a:latin typeface="Times New Roman" panose="02020603050405020304" pitchFamily="18" charset="0"/>
                <a:cs typeface="Times New Roman" panose="02020603050405020304" pitchFamily="18" charset="0"/>
              </a:rPr>
              <a:t>promociones</a:t>
            </a:r>
            <a:r>
              <a:rPr lang="es-PE" dirty="0">
                <a:latin typeface="Times New Roman" panose="02020603050405020304" pitchFamily="18" charset="0"/>
                <a:cs typeface="Times New Roman" panose="02020603050405020304" pitchFamily="18" charset="0"/>
              </a:rPr>
              <a:t> a clientes seleccionados.</a:t>
            </a:r>
          </a:p>
        </p:txBody>
      </p:sp>
      <p:sp>
        <p:nvSpPr>
          <p:cNvPr id="14" name="Rectángulo 13">
            <a:extLst>
              <a:ext uri="{FF2B5EF4-FFF2-40B4-BE49-F238E27FC236}">
                <a16:creationId xmlns:a16="http://schemas.microsoft.com/office/drawing/2014/main" id="{94D5AE01-A35A-4DBF-AC1E-789BA0C687A0}"/>
              </a:ext>
            </a:extLst>
          </p:cNvPr>
          <p:cNvSpPr/>
          <p:nvPr/>
        </p:nvSpPr>
        <p:spPr>
          <a:xfrm>
            <a:off x="6205209" y="4680145"/>
            <a:ext cx="3670183" cy="646331"/>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Se puede enviar </a:t>
            </a:r>
            <a:r>
              <a:rPr lang="es-ES" dirty="0">
                <a:solidFill>
                  <a:srgbClr val="FF0000"/>
                </a:solidFill>
                <a:latin typeface="Times New Roman" panose="02020603050405020304" pitchFamily="18" charset="0"/>
                <a:cs typeface="Times New Roman" panose="02020603050405020304" pitchFamily="18" charset="0"/>
              </a:rPr>
              <a:t>encuestas</a:t>
            </a:r>
            <a:r>
              <a:rPr lang="es-ES" dirty="0">
                <a:latin typeface="Times New Roman" panose="02020603050405020304" pitchFamily="18" charset="0"/>
                <a:cs typeface="Times New Roman" panose="02020603050405020304" pitchFamily="18" charset="0"/>
              </a:rPr>
              <a:t> a todos los clientes de un negocio.</a:t>
            </a:r>
            <a:endParaRPr lang="es-P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1705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490E30CB-2DE9-4998-8613-D66C0FC2021D}"/>
              </a:ext>
            </a:extLst>
          </p:cNvPr>
          <p:cNvSpPr/>
          <p:nvPr/>
        </p:nvSpPr>
        <p:spPr>
          <a:xfrm>
            <a:off x="121131" y="200592"/>
            <a:ext cx="9342540" cy="400110"/>
          </a:xfrm>
          <a:prstGeom prst="rect">
            <a:avLst/>
          </a:prstGeom>
        </p:spPr>
        <p:txBody>
          <a:bodyPr wrap="square">
            <a:spAutoFit/>
          </a:bodyPr>
          <a:lstStyle/>
          <a:p>
            <a:r>
              <a:rPr lang="es-PE" sz="2000" b="1" dirty="0">
                <a:latin typeface="Times New Roman" panose="02020603050405020304" pitchFamily="18" charset="0"/>
                <a:cs typeface="Times New Roman" panose="02020603050405020304" pitchFamily="18" charset="0"/>
              </a:rPr>
              <a:t>El manejo de la información en Marketing. Ejemplo. Oferta de carbón.</a:t>
            </a:r>
          </a:p>
        </p:txBody>
      </p:sp>
      <p:sp>
        <p:nvSpPr>
          <p:cNvPr id="3" name="Rectángulo 2">
            <a:extLst>
              <a:ext uri="{FF2B5EF4-FFF2-40B4-BE49-F238E27FC236}">
                <a16:creationId xmlns:a16="http://schemas.microsoft.com/office/drawing/2014/main" id="{960925C4-5DBD-4B8A-BE57-8656243AFED6}"/>
              </a:ext>
            </a:extLst>
          </p:cNvPr>
          <p:cNvSpPr/>
          <p:nvPr/>
        </p:nvSpPr>
        <p:spPr>
          <a:xfrm>
            <a:off x="299206" y="627382"/>
            <a:ext cx="11355898"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En clase, se mencionó un ejemplo sobre una venta de carbón: se podía extraer información sobre consumidores frecuentes de carbón para enviarles información sobre una promoción consistente en obtener un "</a:t>
            </a:r>
            <a:r>
              <a:rPr lang="es-PE" dirty="0" err="1">
                <a:latin typeface="Times New Roman" panose="02020603050405020304" pitchFamily="18" charset="0"/>
                <a:cs typeface="Times New Roman" panose="02020603050405020304" pitchFamily="18" charset="0"/>
              </a:rPr>
              <a:t>six</a:t>
            </a:r>
            <a:r>
              <a:rPr lang="es-PE" dirty="0">
                <a:latin typeface="Times New Roman" panose="02020603050405020304" pitchFamily="18" charset="0"/>
                <a:cs typeface="Times New Roman" panose="02020603050405020304" pitchFamily="18" charset="0"/>
              </a:rPr>
              <a:t> pack" de cerveza por la compra de 20 kilogramos de carbón.</a:t>
            </a:r>
          </a:p>
        </p:txBody>
      </p:sp>
      <p:sp>
        <p:nvSpPr>
          <p:cNvPr id="6" name="Rectángulo 5">
            <a:extLst>
              <a:ext uri="{FF2B5EF4-FFF2-40B4-BE49-F238E27FC236}">
                <a16:creationId xmlns:a16="http://schemas.microsoft.com/office/drawing/2014/main" id="{A0C5397A-B7A3-43BC-ACD0-1448A929D1F2}"/>
              </a:ext>
            </a:extLst>
          </p:cNvPr>
          <p:cNvSpPr/>
          <p:nvPr/>
        </p:nvSpPr>
        <p:spPr>
          <a:xfrm>
            <a:off x="425041" y="6072384"/>
            <a:ext cx="11104228" cy="369332"/>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intenta mostrar que el marketing se vale de "ciencias" y que, por ello, se puede confiar en el marketing.</a:t>
            </a:r>
          </a:p>
        </p:txBody>
      </p:sp>
      <p:sp>
        <p:nvSpPr>
          <p:cNvPr id="7" name="Rectángulo 6">
            <a:extLst>
              <a:ext uri="{FF2B5EF4-FFF2-40B4-BE49-F238E27FC236}">
                <a16:creationId xmlns:a16="http://schemas.microsoft.com/office/drawing/2014/main" id="{11A271A2-2C10-4FB5-92D3-B79000FBA741}"/>
              </a:ext>
            </a:extLst>
          </p:cNvPr>
          <p:cNvSpPr/>
          <p:nvPr/>
        </p:nvSpPr>
        <p:spPr>
          <a:xfrm>
            <a:off x="648748" y="5263993"/>
            <a:ext cx="11355898" cy="369332"/>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Del modo descrito, un negocio que vende carbón podría asegurar ventas.</a:t>
            </a:r>
          </a:p>
        </p:txBody>
      </p:sp>
      <p:pic>
        <p:nvPicPr>
          <p:cNvPr id="2050" name="Picture 2" descr="Resultado de imagen para &quot;Six pack&quot;. Cerveza.">
            <a:extLst>
              <a:ext uri="{FF2B5EF4-FFF2-40B4-BE49-F238E27FC236}">
                <a16:creationId xmlns:a16="http://schemas.microsoft.com/office/drawing/2014/main" id="{D9B0DB78-A767-4260-856C-D24DD3CF6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503" y="2391429"/>
            <a:ext cx="1811672" cy="18116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ultado de imagen para Cocinero. Parrilla.">
            <a:extLst>
              <a:ext uri="{FF2B5EF4-FFF2-40B4-BE49-F238E27FC236}">
                <a16:creationId xmlns:a16="http://schemas.microsoft.com/office/drawing/2014/main" id="{01CCFF3C-C788-4F50-8C84-953B13495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082" y="2236124"/>
            <a:ext cx="2041435" cy="20428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sultado de imagen para Cocinero. Parrilla.">
            <a:extLst>
              <a:ext uri="{FF2B5EF4-FFF2-40B4-BE49-F238E27FC236}">
                <a16:creationId xmlns:a16="http://schemas.microsoft.com/office/drawing/2014/main" id="{184D513A-7C36-4323-AF20-45255AA7D8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43062" y="2347092"/>
            <a:ext cx="2042854" cy="2042854"/>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45480265-B0C5-4818-A32B-AF1B0AC4A3F8}"/>
              </a:ext>
            </a:extLst>
          </p:cNvPr>
          <p:cNvSpPr/>
          <p:nvPr/>
        </p:nvSpPr>
        <p:spPr>
          <a:xfrm>
            <a:off x="6319220" y="4222698"/>
            <a:ext cx="2060981" cy="723275"/>
          </a:xfrm>
          <a:prstGeom prst="rect">
            <a:avLst/>
          </a:prstGeom>
        </p:spPr>
        <p:txBody>
          <a:bodyPr wrap="square">
            <a:spAutoFit/>
          </a:bodyPr>
          <a:lstStyle/>
          <a:p>
            <a:r>
              <a:rPr lang="es-PE" sz="800" dirty="0"/>
              <a:t>Imagen obtenida en https://previews.123rf.com/images/ominaesi/ominaesi1607/ominaesi160700021/59854154-hombre-de-barbacoa-cocinero-carne-a-la-parrilla-de-fondo-ilustraci%C3%B3n.jpg.</a:t>
            </a:r>
          </a:p>
        </p:txBody>
      </p:sp>
      <p:sp>
        <p:nvSpPr>
          <p:cNvPr id="14" name="Rectángulo 13">
            <a:extLst>
              <a:ext uri="{FF2B5EF4-FFF2-40B4-BE49-F238E27FC236}">
                <a16:creationId xmlns:a16="http://schemas.microsoft.com/office/drawing/2014/main" id="{5311ACE2-32F3-40E7-A83A-998B85F6333F}"/>
              </a:ext>
            </a:extLst>
          </p:cNvPr>
          <p:cNvSpPr/>
          <p:nvPr/>
        </p:nvSpPr>
        <p:spPr>
          <a:xfrm>
            <a:off x="8610230" y="4285270"/>
            <a:ext cx="2262231" cy="600164"/>
          </a:xfrm>
          <a:prstGeom prst="rect">
            <a:avLst/>
          </a:prstGeom>
        </p:spPr>
        <p:txBody>
          <a:bodyPr wrap="square">
            <a:spAutoFit/>
          </a:bodyPr>
          <a:lstStyle/>
          <a:p>
            <a:r>
              <a:rPr lang="es-PE" sz="800" dirty="0"/>
              <a:t>Imagen obtenida en https://media.istockphoto.com/vectors/chef-or-happy-cook-holding-a-grill-tools-tongs-and-spatula-barbecue-vector-id973894894.</a:t>
            </a:r>
          </a:p>
        </p:txBody>
      </p:sp>
      <p:sp>
        <p:nvSpPr>
          <p:cNvPr id="18" name="Rectángulo 17">
            <a:extLst>
              <a:ext uri="{FF2B5EF4-FFF2-40B4-BE49-F238E27FC236}">
                <a16:creationId xmlns:a16="http://schemas.microsoft.com/office/drawing/2014/main" id="{E7D05597-71C2-42B6-B624-B9D89482B305}"/>
              </a:ext>
            </a:extLst>
          </p:cNvPr>
          <p:cNvSpPr/>
          <p:nvPr/>
        </p:nvSpPr>
        <p:spPr>
          <a:xfrm>
            <a:off x="1932273" y="1912917"/>
            <a:ext cx="1473933" cy="369332"/>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Promoción.</a:t>
            </a:r>
            <a:endParaRPr lang="es-PE" dirty="0">
              <a:latin typeface="Times New Roman" panose="02020603050405020304" pitchFamily="18" charset="0"/>
              <a:cs typeface="Times New Roman" panose="02020603050405020304" pitchFamily="18" charset="0"/>
            </a:endParaRPr>
          </a:p>
        </p:txBody>
      </p:sp>
      <p:sp>
        <p:nvSpPr>
          <p:cNvPr id="19" name="Rectángulo 18">
            <a:extLst>
              <a:ext uri="{FF2B5EF4-FFF2-40B4-BE49-F238E27FC236}">
                <a16:creationId xmlns:a16="http://schemas.microsoft.com/office/drawing/2014/main" id="{59A8AA91-618A-4220-92D2-F8A01857F0EB}"/>
              </a:ext>
            </a:extLst>
          </p:cNvPr>
          <p:cNvSpPr/>
          <p:nvPr/>
        </p:nvSpPr>
        <p:spPr>
          <a:xfrm>
            <a:off x="7164699" y="1984083"/>
            <a:ext cx="2756725" cy="369332"/>
          </a:xfrm>
          <a:prstGeom prst="rect">
            <a:avLst/>
          </a:prstGeom>
        </p:spPr>
        <p:txBody>
          <a:bodyPr wrap="square">
            <a:spAutoFit/>
          </a:bodyPr>
          <a:lstStyle/>
          <a:p>
            <a:r>
              <a:rPr lang="es-ES" dirty="0">
                <a:latin typeface="Times New Roman" panose="02020603050405020304" pitchFamily="18" charset="0"/>
                <a:cs typeface="Times New Roman" panose="02020603050405020304" pitchFamily="18" charset="0"/>
              </a:rPr>
              <a:t>Consumidores potenciales.</a:t>
            </a:r>
            <a:endParaRPr lang="es-PE" dirty="0">
              <a:latin typeface="Times New Roman" panose="02020603050405020304" pitchFamily="18" charset="0"/>
              <a:cs typeface="Times New Roman" panose="02020603050405020304" pitchFamily="18" charset="0"/>
            </a:endParaRPr>
          </a:p>
        </p:txBody>
      </p:sp>
      <p:pic>
        <p:nvPicPr>
          <p:cNvPr id="2058" name="Picture 10" descr="Resultado de imagen para CarbÃ³n. Venta.">
            <a:extLst>
              <a:ext uri="{FF2B5EF4-FFF2-40B4-BE49-F238E27FC236}">
                <a16:creationId xmlns:a16="http://schemas.microsoft.com/office/drawing/2014/main" id="{1FA2EE09-F2B3-46B3-A5DA-871CC26C4C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932" y="2396607"/>
            <a:ext cx="1811672" cy="1811672"/>
          </a:xfrm>
          <a:prstGeom prst="rect">
            <a:avLst/>
          </a:prstGeom>
          <a:noFill/>
          <a:extLst>
            <a:ext uri="{909E8E84-426E-40DD-AFC4-6F175D3DCCD1}">
              <a14:hiddenFill xmlns:a14="http://schemas.microsoft.com/office/drawing/2010/main">
                <a:solidFill>
                  <a:srgbClr val="FFFFFF"/>
                </a:solidFill>
              </a14:hiddenFill>
            </a:ext>
          </a:extLst>
        </p:spPr>
      </p:pic>
      <p:sp>
        <p:nvSpPr>
          <p:cNvPr id="11" name="Cruz 10">
            <a:extLst>
              <a:ext uri="{FF2B5EF4-FFF2-40B4-BE49-F238E27FC236}">
                <a16:creationId xmlns:a16="http://schemas.microsoft.com/office/drawing/2014/main" id="{64E0DD66-BF79-4661-9E45-4A9C3142D246}"/>
              </a:ext>
            </a:extLst>
          </p:cNvPr>
          <p:cNvSpPr/>
          <p:nvPr/>
        </p:nvSpPr>
        <p:spPr>
          <a:xfrm>
            <a:off x="2509419" y="3006860"/>
            <a:ext cx="522730" cy="487100"/>
          </a:xfrm>
          <a:prstGeom prst="plus">
            <a:avLst>
              <a:gd name="adj" fmla="val 4050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5" name="Flecha: a la derecha 14">
            <a:extLst>
              <a:ext uri="{FF2B5EF4-FFF2-40B4-BE49-F238E27FC236}">
                <a16:creationId xmlns:a16="http://schemas.microsoft.com/office/drawing/2014/main" id="{7E42BE89-D9E9-4684-AF02-39C11A1120C9}"/>
              </a:ext>
            </a:extLst>
          </p:cNvPr>
          <p:cNvSpPr/>
          <p:nvPr/>
        </p:nvSpPr>
        <p:spPr>
          <a:xfrm>
            <a:off x="4792401" y="3100785"/>
            <a:ext cx="1048624" cy="36933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23" name="Rectángulo 22">
            <a:extLst>
              <a:ext uri="{FF2B5EF4-FFF2-40B4-BE49-F238E27FC236}">
                <a16:creationId xmlns:a16="http://schemas.microsoft.com/office/drawing/2014/main" id="{86AEDEA4-40EA-4042-8DE9-67E03065B02C}"/>
              </a:ext>
            </a:extLst>
          </p:cNvPr>
          <p:cNvSpPr/>
          <p:nvPr/>
        </p:nvSpPr>
        <p:spPr>
          <a:xfrm>
            <a:off x="503339" y="1670300"/>
            <a:ext cx="10947633" cy="337987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6" name="Rectángulo 15">
            <a:extLst>
              <a:ext uri="{FF2B5EF4-FFF2-40B4-BE49-F238E27FC236}">
                <a16:creationId xmlns:a16="http://schemas.microsoft.com/office/drawing/2014/main" id="{E635A383-ADFA-4A19-8A19-A48579C0D548}"/>
              </a:ext>
            </a:extLst>
          </p:cNvPr>
          <p:cNvSpPr/>
          <p:nvPr/>
        </p:nvSpPr>
        <p:spPr>
          <a:xfrm>
            <a:off x="933932" y="4222698"/>
            <a:ext cx="1804571" cy="846386"/>
          </a:xfrm>
          <a:prstGeom prst="rect">
            <a:avLst/>
          </a:prstGeom>
        </p:spPr>
        <p:txBody>
          <a:bodyPr wrap="square">
            <a:spAutoFit/>
          </a:bodyPr>
          <a:lstStyle/>
          <a:p>
            <a:r>
              <a:rPr lang="es-PE" sz="800" dirty="0"/>
              <a:t>Imagen obtenida en http://1.bp.blogspot.com/_Ll92iwUah6c/TPnSiIwQJvI/AAAAAAAAABA/ePmFLKpI4z8/s1600/se_vende_carbon_de_espino_y_litre_stock_40_sacos_-4cd1b1f71a9bc5ace33842ba3.jpg.</a:t>
            </a:r>
          </a:p>
        </p:txBody>
      </p:sp>
      <p:sp>
        <p:nvSpPr>
          <p:cNvPr id="17" name="Rectángulo 16">
            <a:extLst>
              <a:ext uri="{FF2B5EF4-FFF2-40B4-BE49-F238E27FC236}">
                <a16:creationId xmlns:a16="http://schemas.microsoft.com/office/drawing/2014/main" id="{90C0B930-0EC5-403E-AED5-861D7C3B3DEB}"/>
              </a:ext>
            </a:extLst>
          </p:cNvPr>
          <p:cNvSpPr/>
          <p:nvPr/>
        </p:nvSpPr>
        <p:spPr>
          <a:xfrm>
            <a:off x="2901364" y="4252661"/>
            <a:ext cx="1477281" cy="723275"/>
          </a:xfrm>
          <a:prstGeom prst="rect">
            <a:avLst/>
          </a:prstGeom>
        </p:spPr>
        <p:txBody>
          <a:bodyPr wrap="square">
            <a:spAutoFit/>
          </a:bodyPr>
          <a:lstStyle/>
          <a:p>
            <a:r>
              <a:rPr lang="es-PE" sz="800" dirty="0"/>
              <a:t>Imagen obtenida en https://www.floresconmensaje.com/wp-content/uploads/2018/08/cerveza-corona-extra-six-pack.jpg.</a:t>
            </a:r>
          </a:p>
        </p:txBody>
      </p:sp>
    </p:spTree>
    <p:extLst>
      <p:ext uri="{BB962C8B-B14F-4D97-AF65-F5344CB8AC3E}">
        <p14:creationId xmlns:p14="http://schemas.microsoft.com/office/powerpoint/2010/main" val="56696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0E1C6FF7-ADAA-48C1-B933-61123CD82946}"/>
              </a:ext>
            </a:extLst>
          </p:cNvPr>
          <p:cNvSpPr/>
          <p:nvPr/>
        </p:nvSpPr>
        <p:spPr>
          <a:xfrm>
            <a:off x="471970" y="299799"/>
            <a:ext cx="4802763" cy="369332"/>
          </a:xfrm>
          <a:prstGeom prst="rect">
            <a:avLst/>
          </a:prstGeom>
        </p:spPr>
        <p:txBody>
          <a:bodyPr wrap="square">
            <a:spAutoFit/>
          </a:bodyPr>
          <a:lstStyle/>
          <a:p>
            <a:r>
              <a:rPr lang="es-PE" b="1" dirty="0">
                <a:latin typeface="Times New Roman" panose="02020603050405020304" pitchFamily="18" charset="0"/>
                <a:cs typeface="Times New Roman" panose="02020603050405020304" pitchFamily="18" charset="0"/>
              </a:rPr>
              <a:t>Usos del Marketing. Ejemplo. Mistura.</a:t>
            </a:r>
          </a:p>
        </p:txBody>
      </p:sp>
      <p:sp>
        <p:nvSpPr>
          <p:cNvPr id="4" name="Rectángulo 3">
            <a:extLst>
              <a:ext uri="{FF2B5EF4-FFF2-40B4-BE49-F238E27FC236}">
                <a16:creationId xmlns:a16="http://schemas.microsoft.com/office/drawing/2014/main" id="{5BE1AD4D-CBD2-4F14-84EB-00DAFBC82114}"/>
              </a:ext>
            </a:extLst>
          </p:cNvPr>
          <p:cNvSpPr/>
          <p:nvPr/>
        </p:nvSpPr>
        <p:spPr>
          <a:xfrm>
            <a:off x="471970" y="736727"/>
            <a:ext cx="11045506" cy="1200329"/>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en la feria gastronómica Mistura se podía encontrar comida </a:t>
            </a:r>
            <a:r>
              <a:rPr lang="es-PE" dirty="0">
                <a:solidFill>
                  <a:srgbClr val="FF0000"/>
                </a:solidFill>
                <a:latin typeface="Times New Roman" panose="02020603050405020304" pitchFamily="18" charset="0"/>
                <a:cs typeface="Times New Roman" panose="02020603050405020304" pitchFamily="18" charset="0"/>
              </a:rPr>
              <a:t>muy costosa</a:t>
            </a:r>
            <a:r>
              <a:rPr lang="es-PE" dirty="0">
                <a:latin typeface="Times New Roman" panose="02020603050405020304" pitchFamily="18" charset="0"/>
                <a:cs typeface="Times New Roman" panose="02020603050405020304" pitchFamily="18" charset="0"/>
              </a:rPr>
              <a:t>. Esto se debe a que los vendedores que se puede encontrar en dicha feria aprovechan la </a:t>
            </a:r>
            <a:r>
              <a:rPr lang="es-PE" dirty="0">
                <a:solidFill>
                  <a:srgbClr val="FF0000"/>
                </a:solidFill>
                <a:latin typeface="Times New Roman" panose="02020603050405020304" pitchFamily="18" charset="0"/>
                <a:cs typeface="Times New Roman" panose="02020603050405020304" pitchFamily="18" charset="0"/>
              </a:rPr>
              <a:t>oportunidad</a:t>
            </a:r>
            <a:r>
              <a:rPr lang="es-PE" dirty="0">
                <a:latin typeface="Times New Roman" panose="02020603050405020304" pitchFamily="18" charset="0"/>
                <a:cs typeface="Times New Roman" panose="02020603050405020304" pitchFamily="18" charset="0"/>
              </a:rPr>
              <a:t> de poder vender en un evento muy conocido para maximizar sus ganancias.</a:t>
            </a:r>
          </a:p>
          <a:p>
            <a:endParaRPr lang="es-PE" dirty="0">
              <a:latin typeface="Times New Roman" panose="02020603050405020304" pitchFamily="18" charset="0"/>
              <a:cs typeface="Times New Roman" panose="02020603050405020304" pitchFamily="18" charset="0"/>
            </a:endParaRPr>
          </a:p>
        </p:txBody>
      </p:sp>
      <p:sp>
        <p:nvSpPr>
          <p:cNvPr id="6" name="Rectángulo 5">
            <a:extLst>
              <a:ext uri="{FF2B5EF4-FFF2-40B4-BE49-F238E27FC236}">
                <a16:creationId xmlns:a16="http://schemas.microsoft.com/office/drawing/2014/main" id="{C60133F0-9AAF-4558-A320-3BFD0FF0E7C3}"/>
              </a:ext>
            </a:extLst>
          </p:cNvPr>
          <p:cNvSpPr/>
          <p:nvPr/>
        </p:nvSpPr>
        <p:spPr>
          <a:xfrm>
            <a:off x="462441" y="4589385"/>
            <a:ext cx="11045505"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Es sabido que la comida que se oferta en la feria Mistura se puede encontrar en otros lugares por precios muy bajos.</a:t>
            </a:r>
          </a:p>
          <a:p>
            <a:r>
              <a:rPr lang="es-PE" dirty="0">
                <a:latin typeface="Times New Roman" panose="02020603050405020304" pitchFamily="18" charset="0"/>
                <a:cs typeface="Times New Roman" panose="02020603050405020304" pitchFamily="18" charset="0"/>
              </a:rPr>
              <a:t>Sin embargo, las personas que visitan la feria se sienten enganchadas por la </a:t>
            </a:r>
            <a:r>
              <a:rPr lang="es-PE" dirty="0">
                <a:solidFill>
                  <a:srgbClr val="FF0000"/>
                </a:solidFill>
                <a:latin typeface="Times New Roman" panose="02020603050405020304" pitchFamily="18" charset="0"/>
                <a:cs typeface="Times New Roman" panose="02020603050405020304" pitchFamily="18" charset="0"/>
              </a:rPr>
              <a:t>situación de esta</a:t>
            </a:r>
            <a:r>
              <a:rPr lang="es-PE" dirty="0">
                <a:latin typeface="Times New Roman" panose="02020603050405020304" pitchFamily="18" charset="0"/>
                <a:cs typeface="Times New Roman" panose="02020603050405020304" pitchFamily="18" charset="0"/>
              </a:rPr>
              <a:t> y terminan consumiendo los productos que la feria ofrece. Se puede decir que en estos lugares se vende experiencia y comida.</a:t>
            </a:r>
          </a:p>
        </p:txBody>
      </p:sp>
      <p:sp>
        <p:nvSpPr>
          <p:cNvPr id="7" name="Rectángulo 6">
            <a:extLst>
              <a:ext uri="{FF2B5EF4-FFF2-40B4-BE49-F238E27FC236}">
                <a16:creationId xmlns:a16="http://schemas.microsoft.com/office/drawing/2014/main" id="{B035267B-452D-4EFD-8E5D-ABA974A69097}"/>
              </a:ext>
            </a:extLst>
          </p:cNvPr>
          <p:cNvSpPr/>
          <p:nvPr/>
        </p:nvSpPr>
        <p:spPr>
          <a:xfrm>
            <a:off x="471970" y="5947033"/>
            <a:ext cx="9837491" cy="369332"/>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intenta mostrar que el marketing puede servir para obtener muchos beneficios.</a:t>
            </a:r>
          </a:p>
        </p:txBody>
      </p:sp>
      <p:pic>
        <p:nvPicPr>
          <p:cNvPr id="3074" name="Picture 2" descr="Resultado de imagen para Feria Mistura.">
            <a:extLst>
              <a:ext uri="{FF2B5EF4-FFF2-40B4-BE49-F238E27FC236}">
                <a16:creationId xmlns:a16="http://schemas.microsoft.com/office/drawing/2014/main" id="{DC920640-3064-46C8-A58C-D81C24A28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8451" y="1892376"/>
            <a:ext cx="3588849" cy="19548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23399D11-105F-41B7-A434-04484B5CB11A}"/>
              </a:ext>
            </a:extLst>
          </p:cNvPr>
          <p:cNvSpPr/>
          <p:nvPr/>
        </p:nvSpPr>
        <p:spPr>
          <a:xfrm>
            <a:off x="1758451" y="3888434"/>
            <a:ext cx="3185020" cy="477054"/>
          </a:xfrm>
          <a:prstGeom prst="rect">
            <a:avLst/>
          </a:prstGeom>
        </p:spPr>
        <p:txBody>
          <a:bodyPr wrap="square">
            <a:spAutoFit/>
          </a:bodyPr>
          <a:lstStyle/>
          <a:p>
            <a:r>
              <a:rPr lang="es-PE" sz="800" dirty="0"/>
              <a:t>Imagen obtenida en https://cdne.diariocorreo.pe/thumbs/uploads/img/2018/04/30/mistura-2018-feria-gastronomica-regresa-a-la-costa-816071-jpg_604x0.jpg.</a:t>
            </a:r>
          </a:p>
        </p:txBody>
      </p:sp>
      <p:pic>
        <p:nvPicPr>
          <p:cNvPr id="3076" name="Picture 4" descr="Resultado de imagen para Feria Mistura. Precio.">
            <a:extLst>
              <a:ext uri="{FF2B5EF4-FFF2-40B4-BE49-F238E27FC236}">
                <a16:creationId xmlns:a16="http://schemas.microsoft.com/office/drawing/2014/main" id="{4023C3EC-9908-4BA1-B644-C17EEF7D0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0312" y="1905905"/>
            <a:ext cx="2927302" cy="19548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CA50070B-54C9-46AB-BA33-A5D645DE6A42}"/>
              </a:ext>
            </a:extLst>
          </p:cNvPr>
          <p:cNvSpPr/>
          <p:nvPr/>
        </p:nvSpPr>
        <p:spPr>
          <a:xfrm>
            <a:off x="6673222" y="3903766"/>
            <a:ext cx="2439800" cy="507831"/>
          </a:xfrm>
          <a:prstGeom prst="rect">
            <a:avLst/>
          </a:prstGeom>
        </p:spPr>
        <p:txBody>
          <a:bodyPr wrap="square">
            <a:spAutoFit/>
          </a:bodyPr>
          <a:lstStyle/>
          <a:p>
            <a:r>
              <a:rPr lang="es-PE" sz="900" dirty="0"/>
              <a:t>Imagen obtenida en http://portal.andina.com.pe/EDPFotografia/Thumbnail/2013/09/10/000218893W.jpg.</a:t>
            </a:r>
          </a:p>
        </p:txBody>
      </p:sp>
    </p:spTree>
    <p:extLst>
      <p:ext uri="{BB962C8B-B14F-4D97-AF65-F5344CB8AC3E}">
        <p14:creationId xmlns:p14="http://schemas.microsoft.com/office/powerpoint/2010/main" val="1835124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DAEBF94-BBA3-4105-A32A-AE281619977E}"/>
              </a:ext>
            </a:extLst>
          </p:cNvPr>
          <p:cNvSpPr/>
          <p:nvPr/>
        </p:nvSpPr>
        <p:spPr>
          <a:xfrm>
            <a:off x="449096" y="5958794"/>
            <a:ext cx="11208882" cy="369332"/>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ejemplo intenta mostrar que el marketing es necesario para que un negocio asegure ventas y pueda "sobrevivir".</a:t>
            </a:r>
          </a:p>
        </p:txBody>
      </p:sp>
      <p:sp>
        <p:nvSpPr>
          <p:cNvPr id="3" name="Rectángulo 2">
            <a:extLst>
              <a:ext uri="{FF2B5EF4-FFF2-40B4-BE49-F238E27FC236}">
                <a16:creationId xmlns:a16="http://schemas.microsoft.com/office/drawing/2014/main" id="{FC548BE0-8CB4-47F5-9337-C1D3B96FBA5C}"/>
              </a:ext>
            </a:extLst>
          </p:cNvPr>
          <p:cNvSpPr/>
          <p:nvPr/>
        </p:nvSpPr>
        <p:spPr>
          <a:xfrm>
            <a:off x="271296" y="235168"/>
            <a:ext cx="5494503" cy="369332"/>
          </a:xfrm>
          <a:prstGeom prst="rect">
            <a:avLst/>
          </a:prstGeom>
        </p:spPr>
        <p:txBody>
          <a:bodyPr wrap="square">
            <a:spAutoFit/>
          </a:bodyPr>
          <a:lstStyle/>
          <a:p>
            <a:r>
              <a:rPr lang="es-PE" b="1" dirty="0">
                <a:latin typeface="Times New Roman" panose="02020603050405020304" pitchFamily="18" charset="0"/>
                <a:cs typeface="Times New Roman" panose="02020603050405020304" pitchFamily="18" charset="0"/>
              </a:rPr>
              <a:t>Usos del Marketing. Ejemplo. Hotel caro.</a:t>
            </a:r>
          </a:p>
        </p:txBody>
      </p:sp>
      <p:sp>
        <p:nvSpPr>
          <p:cNvPr id="4" name="Rectángulo 3">
            <a:extLst>
              <a:ext uri="{FF2B5EF4-FFF2-40B4-BE49-F238E27FC236}">
                <a16:creationId xmlns:a16="http://schemas.microsoft.com/office/drawing/2014/main" id="{1EF1494C-555F-4DAE-9A14-41E1C726902A}"/>
              </a:ext>
            </a:extLst>
          </p:cNvPr>
          <p:cNvSpPr/>
          <p:nvPr/>
        </p:nvSpPr>
        <p:spPr>
          <a:xfrm>
            <a:off x="287314" y="807238"/>
            <a:ext cx="10743215"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no cualquiera se puede alojar en un hotel que cobra 500 soles por una noche y que muchos pensarían más de dos veces antes de </a:t>
            </a:r>
            <a:r>
              <a:rPr lang="es-PE" dirty="0">
                <a:solidFill>
                  <a:srgbClr val="FF0000"/>
                </a:solidFill>
                <a:latin typeface="Times New Roman" panose="02020603050405020304" pitchFamily="18" charset="0"/>
                <a:cs typeface="Times New Roman" panose="02020603050405020304" pitchFamily="18" charset="0"/>
              </a:rPr>
              <a:t>decidir</a:t>
            </a:r>
            <a:r>
              <a:rPr lang="es-PE" dirty="0">
                <a:latin typeface="Times New Roman" panose="02020603050405020304" pitchFamily="18" charset="0"/>
                <a:cs typeface="Times New Roman" panose="02020603050405020304" pitchFamily="18" charset="0"/>
              </a:rPr>
              <a:t> pasar una noche en dicho hotel.</a:t>
            </a:r>
          </a:p>
        </p:txBody>
      </p:sp>
      <p:sp>
        <p:nvSpPr>
          <p:cNvPr id="5" name="Rectángulo 4">
            <a:extLst>
              <a:ext uri="{FF2B5EF4-FFF2-40B4-BE49-F238E27FC236}">
                <a16:creationId xmlns:a16="http://schemas.microsoft.com/office/drawing/2014/main" id="{3F82C85A-F4F8-4D4A-8C63-F9FB0A5C5209}"/>
              </a:ext>
            </a:extLst>
          </p:cNvPr>
          <p:cNvSpPr/>
          <p:nvPr/>
        </p:nvSpPr>
        <p:spPr>
          <a:xfrm>
            <a:off x="287314" y="1477674"/>
            <a:ext cx="10743215"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Ante esto, un hotel con precios altos debe usar </a:t>
            </a:r>
            <a:r>
              <a:rPr lang="es-PE" dirty="0">
                <a:solidFill>
                  <a:srgbClr val="FF0000"/>
                </a:solidFill>
                <a:latin typeface="Times New Roman" panose="02020603050405020304" pitchFamily="18" charset="0"/>
                <a:cs typeface="Times New Roman" panose="02020603050405020304" pitchFamily="18" charset="0"/>
              </a:rPr>
              <a:t>estrategias</a:t>
            </a:r>
            <a:r>
              <a:rPr lang="es-PE" dirty="0">
                <a:latin typeface="Times New Roman" panose="02020603050405020304" pitchFamily="18" charset="0"/>
                <a:cs typeface="Times New Roman" panose="02020603050405020304" pitchFamily="18" charset="0"/>
              </a:rPr>
              <a:t> para que sus clientes compren sus servicios. Además, este hotel debe </a:t>
            </a:r>
            <a:r>
              <a:rPr lang="es-PE" dirty="0">
                <a:solidFill>
                  <a:srgbClr val="FF0000"/>
                </a:solidFill>
                <a:latin typeface="Times New Roman" panose="02020603050405020304" pitchFamily="18" charset="0"/>
                <a:cs typeface="Times New Roman" panose="02020603050405020304" pitchFamily="18" charset="0"/>
              </a:rPr>
              <a:t>saber llegar</a:t>
            </a:r>
            <a:r>
              <a:rPr lang="es-PE" dirty="0">
                <a:latin typeface="Times New Roman" panose="02020603050405020304" pitchFamily="18" charset="0"/>
                <a:cs typeface="Times New Roman" panose="02020603050405020304" pitchFamily="18" charset="0"/>
              </a:rPr>
              <a:t> a las personas. Las </a:t>
            </a:r>
            <a:r>
              <a:rPr lang="es-PE" dirty="0">
                <a:solidFill>
                  <a:srgbClr val="FF0000"/>
                </a:solidFill>
                <a:latin typeface="Times New Roman" panose="02020603050405020304" pitchFamily="18" charset="0"/>
                <a:cs typeface="Times New Roman" panose="02020603050405020304" pitchFamily="18" charset="0"/>
              </a:rPr>
              <a:t>estrategias de marketing</a:t>
            </a:r>
            <a:r>
              <a:rPr lang="es-PE" dirty="0">
                <a:latin typeface="Times New Roman" panose="02020603050405020304" pitchFamily="18" charset="0"/>
                <a:cs typeface="Times New Roman" panose="02020603050405020304" pitchFamily="18" charset="0"/>
              </a:rPr>
              <a:t> pueden resultar útiles en este caso.</a:t>
            </a:r>
          </a:p>
        </p:txBody>
      </p:sp>
      <p:pic>
        <p:nvPicPr>
          <p:cNvPr id="4098" name="Picture 2" descr="Resultado de imagen para HabitaciÃ³n costosa.">
            <a:extLst>
              <a:ext uri="{FF2B5EF4-FFF2-40B4-BE49-F238E27FC236}">
                <a16:creationId xmlns:a16="http://schemas.microsoft.com/office/drawing/2014/main" id="{F18541B7-15C2-43E7-8312-BB47183509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3176" y="2536493"/>
            <a:ext cx="3303165" cy="223064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746FCA7F-81AC-432C-B5A3-AE0083FDCA96}"/>
              </a:ext>
            </a:extLst>
          </p:cNvPr>
          <p:cNvSpPr/>
          <p:nvPr/>
        </p:nvSpPr>
        <p:spPr>
          <a:xfrm>
            <a:off x="2372621" y="4808958"/>
            <a:ext cx="2517327" cy="723275"/>
          </a:xfrm>
          <a:prstGeom prst="rect">
            <a:avLst/>
          </a:prstGeom>
        </p:spPr>
        <p:txBody>
          <a:bodyPr wrap="square">
            <a:spAutoFit/>
          </a:bodyPr>
          <a:lstStyle/>
          <a:p>
            <a:r>
              <a:rPr lang="es-PE" sz="800" dirty="0"/>
              <a:t>Imagen obtenida en https://www.lavanguardia.com/r/GODO/LV/p5/WebSite/2018/05/30/Recortada/img_lbernaus_20180530-151725_imagenes_lv_terceros_dormitorio-imperial-kb1F--656x443@LaVanguardia-Web.jpg.</a:t>
            </a:r>
          </a:p>
        </p:txBody>
      </p:sp>
      <p:pic>
        <p:nvPicPr>
          <p:cNvPr id="4100" name="Picture 4" descr="Resultado de imagen para PromociÃ³n. Hotel lujoso.">
            <a:extLst>
              <a:ext uri="{FF2B5EF4-FFF2-40B4-BE49-F238E27FC236}">
                <a16:creationId xmlns:a16="http://schemas.microsoft.com/office/drawing/2014/main" id="{37B5B433-9EAE-4669-AF0E-473AD6734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985" y="2491083"/>
            <a:ext cx="2327014" cy="232701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7ECE4356-B89F-4218-B1AE-A9B28F642848}"/>
              </a:ext>
            </a:extLst>
          </p:cNvPr>
          <p:cNvSpPr/>
          <p:nvPr/>
        </p:nvSpPr>
        <p:spPr>
          <a:xfrm>
            <a:off x="6341968" y="4926824"/>
            <a:ext cx="2517327" cy="338554"/>
          </a:xfrm>
          <a:prstGeom prst="rect">
            <a:avLst/>
          </a:prstGeom>
        </p:spPr>
        <p:txBody>
          <a:bodyPr wrap="square">
            <a:spAutoFit/>
          </a:bodyPr>
          <a:lstStyle/>
          <a:p>
            <a:r>
              <a:rPr lang="es-PE" sz="800" dirty="0"/>
              <a:t>Imagen obtenida en https://pbs.twimg.com/media/DnVElXMX0AA1QU_.jpg.</a:t>
            </a:r>
          </a:p>
        </p:txBody>
      </p:sp>
    </p:spTree>
    <p:extLst>
      <p:ext uri="{BB962C8B-B14F-4D97-AF65-F5344CB8AC3E}">
        <p14:creationId xmlns:p14="http://schemas.microsoft.com/office/powerpoint/2010/main" val="278787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56F5AB4-8233-4752-BA9F-67CEAA6EDBA0}"/>
              </a:ext>
            </a:extLst>
          </p:cNvPr>
          <p:cNvSpPr/>
          <p:nvPr/>
        </p:nvSpPr>
        <p:spPr>
          <a:xfrm>
            <a:off x="660691" y="5787311"/>
            <a:ext cx="10827391" cy="369332"/>
          </a:xfrm>
          <a:prstGeom prst="rect">
            <a:avLst/>
          </a:prstGeom>
          <a:solidFill>
            <a:schemeClr val="accent2">
              <a:lumMod val="20000"/>
              <a:lumOff val="80000"/>
            </a:schemeClr>
          </a:solidFill>
          <a:ln>
            <a:solidFill>
              <a:schemeClr val="tx1"/>
            </a:solidFill>
          </a:ln>
        </p:spPr>
        <p:txBody>
          <a:bodyPr wrap="square">
            <a:spAutoFit/>
          </a:bodyPr>
          <a:lstStyle/>
          <a:p>
            <a:r>
              <a:rPr lang="es-PE" dirty="0">
                <a:latin typeface="Times New Roman" panose="02020603050405020304" pitchFamily="18" charset="0"/>
                <a:cs typeface="Times New Roman" panose="02020603050405020304" pitchFamily="18" charset="0"/>
              </a:rPr>
              <a:t>Este es un ejemplo básico de marketing que consiste en crear una “relación continua” con los clientes.</a:t>
            </a:r>
          </a:p>
        </p:txBody>
      </p:sp>
      <p:sp>
        <p:nvSpPr>
          <p:cNvPr id="3" name="Rectángulo 2">
            <a:extLst>
              <a:ext uri="{FF2B5EF4-FFF2-40B4-BE49-F238E27FC236}">
                <a16:creationId xmlns:a16="http://schemas.microsoft.com/office/drawing/2014/main" id="{4FFB5611-067B-4299-B2E9-E3D749C8017B}"/>
              </a:ext>
            </a:extLst>
          </p:cNvPr>
          <p:cNvSpPr/>
          <p:nvPr/>
        </p:nvSpPr>
        <p:spPr>
          <a:xfrm>
            <a:off x="413857" y="278745"/>
            <a:ext cx="7178180" cy="369332"/>
          </a:xfrm>
          <a:prstGeom prst="rect">
            <a:avLst/>
          </a:prstGeom>
        </p:spPr>
        <p:txBody>
          <a:bodyPr wrap="square">
            <a:spAutoFit/>
          </a:bodyPr>
          <a:lstStyle/>
          <a:p>
            <a:r>
              <a:rPr lang="es-PE" b="1" dirty="0">
                <a:latin typeface="Times New Roman" panose="02020603050405020304" pitchFamily="18" charset="0"/>
                <a:cs typeface="Times New Roman" panose="02020603050405020304" pitchFamily="18" charset="0"/>
              </a:rPr>
              <a:t>Usos del Marketing. Ejemplo. Supermercados.</a:t>
            </a:r>
          </a:p>
        </p:txBody>
      </p:sp>
      <p:sp>
        <p:nvSpPr>
          <p:cNvPr id="4" name="Rectángulo 3">
            <a:extLst>
              <a:ext uri="{FF2B5EF4-FFF2-40B4-BE49-F238E27FC236}">
                <a16:creationId xmlns:a16="http://schemas.microsoft.com/office/drawing/2014/main" id="{7F368FBF-95D9-423D-BB6C-A069658E06EA}"/>
              </a:ext>
            </a:extLst>
          </p:cNvPr>
          <p:cNvSpPr/>
          <p:nvPr/>
        </p:nvSpPr>
        <p:spPr>
          <a:xfrm>
            <a:off x="413857" y="886023"/>
            <a:ext cx="10131105" cy="646331"/>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un supermercado puede </a:t>
            </a:r>
            <a:r>
              <a:rPr lang="es-PE" dirty="0">
                <a:solidFill>
                  <a:srgbClr val="FF0000"/>
                </a:solidFill>
                <a:latin typeface="Times New Roman" panose="02020603050405020304" pitchFamily="18" charset="0"/>
                <a:cs typeface="Times New Roman" panose="02020603050405020304" pitchFamily="18" charset="0"/>
              </a:rPr>
              <a:t>garantizar</a:t>
            </a:r>
            <a:r>
              <a:rPr lang="es-PE" dirty="0">
                <a:latin typeface="Times New Roman" panose="02020603050405020304" pitchFamily="18" charset="0"/>
                <a:cs typeface="Times New Roman" panose="02020603050405020304" pitchFamily="18" charset="0"/>
              </a:rPr>
              <a:t> que tiene los precios más bajos indicando que si no es cierto entregará dos productos por el precio de uno. De este modo, un supermercado puede asegurar ventas.</a:t>
            </a:r>
          </a:p>
        </p:txBody>
      </p:sp>
      <p:pic>
        <p:nvPicPr>
          <p:cNvPr id="6146" name="Picture 2" descr="Resultado de imagen para Supermercado. PromociÃ³n. Precios bajos.">
            <a:extLst>
              <a:ext uri="{FF2B5EF4-FFF2-40B4-BE49-F238E27FC236}">
                <a16:creationId xmlns:a16="http://schemas.microsoft.com/office/drawing/2014/main" id="{60D43FDB-4C91-4D38-93BE-4338C102D2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39" y="2005038"/>
            <a:ext cx="2363886" cy="23361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EEBE762C-8B4E-4DA7-BE90-23DD3356E7AE}"/>
              </a:ext>
            </a:extLst>
          </p:cNvPr>
          <p:cNvSpPr/>
          <p:nvPr/>
        </p:nvSpPr>
        <p:spPr>
          <a:xfrm>
            <a:off x="2044488" y="4479774"/>
            <a:ext cx="2285999" cy="723275"/>
          </a:xfrm>
          <a:prstGeom prst="rect">
            <a:avLst/>
          </a:prstGeom>
        </p:spPr>
        <p:txBody>
          <a:bodyPr wrap="square">
            <a:spAutoFit/>
          </a:bodyPr>
          <a:lstStyle/>
          <a:p>
            <a:r>
              <a:rPr lang="es-PE" sz="800" dirty="0"/>
              <a:t>Imagen obtenida en https://cazaofertas.com.co/wp-content/uploads/2018/05/Promociones-App-Ol%C3%ADmpica-8-de-mayo-30-de-descuento-en-supermercado.jpg.</a:t>
            </a:r>
          </a:p>
        </p:txBody>
      </p:sp>
      <p:pic>
        <p:nvPicPr>
          <p:cNvPr id="6148" name="Picture 4" descr="Resultado de imagen para Supermercado. PromociÃ³n. Precios bajos.">
            <a:extLst>
              <a:ext uri="{FF2B5EF4-FFF2-40B4-BE49-F238E27FC236}">
                <a16:creationId xmlns:a16="http://schemas.microsoft.com/office/drawing/2014/main" id="{BCF83733-9CCB-4DA1-9785-5C191A105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4387" y="2068763"/>
            <a:ext cx="3035300" cy="209941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6989E332-55F3-465A-A070-B868F497F919}"/>
              </a:ext>
            </a:extLst>
          </p:cNvPr>
          <p:cNvSpPr/>
          <p:nvPr/>
        </p:nvSpPr>
        <p:spPr>
          <a:xfrm>
            <a:off x="6644216" y="4468945"/>
            <a:ext cx="2142067" cy="600164"/>
          </a:xfrm>
          <a:prstGeom prst="rect">
            <a:avLst/>
          </a:prstGeom>
        </p:spPr>
        <p:txBody>
          <a:bodyPr wrap="square">
            <a:spAutoFit/>
          </a:bodyPr>
          <a:lstStyle/>
          <a:p>
            <a:r>
              <a:rPr lang="es-PE" sz="800" dirty="0"/>
              <a:t>Imagen obtenida en http://labomba.com.py/wp-content/uploads/2016/10/ofertas_18_24_octubre_2016.jpg.</a:t>
            </a:r>
          </a:p>
        </p:txBody>
      </p:sp>
    </p:spTree>
    <p:extLst>
      <p:ext uri="{BB962C8B-B14F-4D97-AF65-F5344CB8AC3E}">
        <p14:creationId xmlns:p14="http://schemas.microsoft.com/office/powerpoint/2010/main" val="419086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D165BC32-7BA2-470A-825E-E8EFE15E610B}"/>
              </a:ext>
            </a:extLst>
          </p:cNvPr>
          <p:cNvSpPr/>
          <p:nvPr/>
        </p:nvSpPr>
        <p:spPr>
          <a:xfrm>
            <a:off x="321577" y="344925"/>
            <a:ext cx="6096000" cy="369332"/>
          </a:xfrm>
          <a:prstGeom prst="rect">
            <a:avLst/>
          </a:prstGeom>
        </p:spPr>
        <p:txBody>
          <a:bodyPr>
            <a:spAutoFit/>
          </a:bodyPr>
          <a:lstStyle/>
          <a:p>
            <a:r>
              <a:rPr lang="es-PE" b="1" dirty="0">
                <a:latin typeface="Times New Roman" panose="02020603050405020304" pitchFamily="18" charset="0"/>
                <a:cs typeface="Times New Roman" panose="02020603050405020304" pitchFamily="18" charset="0"/>
              </a:rPr>
              <a:t>Usos del Marketing. Ejemplo. Joyería.</a:t>
            </a:r>
          </a:p>
        </p:txBody>
      </p:sp>
      <p:sp>
        <p:nvSpPr>
          <p:cNvPr id="4" name="Rectángulo 3">
            <a:extLst>
              <a:ext uri="{FF2B5EF4-FFF2-40B4-BE49-F238E27FC236}">
                <a16:creationId xmlns:a16="http://schemas.microsoft.com/office/drawing/2014/main" id="{6EF82507-CC0A-4423-8CCA-765464EEE0C4}"/>
              </a:ext>
            </a:extLst>
          </p:cNvPr>
          <p:cNvSpPr/>
          <p:nvPr/>
        </p:nvSpPr>
        <p:spPr>
          <a:xfrm>
            <a:off x="598413" y="1274066"/>
            <a:ext cx="1013949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En clase, se usó una joyería como ejemplo. En esta joyería sólo se permite ingresar a personas muy pudientes que tengan la capacidad de comprar los productos que la joyería ofrece.</a:t>
            </a:r>
          </a:p>
          <a:p>
            <a:endParaRPr lang="es-PE" dirty="0">
              <a:latin typeface="Times New Roman" panose="02020603050405020304" pitchFamily="18" charset="0"/>
              <a:cs typeface="Times New Roman" panose="02020603050405020304" pitchFamily="18" charset="0"/>
            </a:endParaRPr>
          </a:p>
        </p:txBody>
      </p:sp>
      <p:sp>
        <p:nvSpPr>
          <p:cNvPr id="6" name="Rectángulo 5">
            <a:extLst>
              <a:ext uri="{FF2B5EF4-FFF2-40B4-BE49-F238E27FC236}">
                <a16:creationId xmlns:a16="http://schemas.microsoft.com/office/drawing/2014/main" id="{9A4690D5-2C91-4545-9323-F18AC0522033}"/>
              </a:ext>
            </a:extLst>
          </p:cNvPr>
          <p:cNvSpPr/>
          <p:nvPr/>
        </p:nvSpPr>
        <p:spPr>
          <a:xfrm>
            <a:off x="598413" y="840154"/>
            <a:ext cx="7924801" cy="369332"/>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Se dijo que en algunos negocios se puede ofrecer productos y servicios.</a:t>
            </a:r>
          </a:p>
        </p:txBody>
      </p:sp>
      <p:pic>
        <p:nvPicPr>
          <p:cNvPr id="5122" name="Picture 2" descr="Resultado de imagen para JoyerÃ­a lujosa.">
            <a:extLst>
              <a:ext uri="{FF2B5EF4-FFF2-40B4-BE49-F238E27FC236}">
                <a16:creationId xmlns:a16="http://schemas.microsoft.com/office/drawing/2014/main" id="{8C7BC4C8-DF40-41E2-B866-DEB26FCAB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9148" y="2555593"/>
            <a:ext cx="2996427" cy="2102414"/>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08077242-D8C3-4C79-AF9D-14AA92A83EA8}"/>
              </a:ext>
            </a:extLst>
          </p:cNvPr>
          <p:cNvSpPr/>
          <p:nvPr/>
        </p:nvSpPr>
        <p:spPr>
          <a:xfrm>
            <a:off x="4258729" y="4787168"/>
            <a:ext cx="1837267" cy="600164"/>
          </a:xfrm>
          <a:prstGeom prst="rect">
            <a:avLst/>
          </a:prstGeom>
        </p:spPr>
        <p:txBody>
          <a:bodyPr wrap="square">
            <a:spAutoFit/>
          </a:bodyPr>
          <a:lstStyle/>
          <a:p>
            <a:r>
              <a:rPr lang="es-PE" sz="800" dirty="0"/>
              <a:t>Imagen obtenida en https://us.media.fashionnetwork.com/m/40c2/1c3c/e5c7/57b9/858b/f45c/b8a9/0c89/0805/dcad/dcad.jpg.</a:t>
            </a:r>
          </a:p>
        </p:txBody>
      </p:sp>
      <p:sp>
        <p:nvSpPr>
          <p:cNvPr id="10" name="Rectángulo 9">
            <a:extLst>
              <a:ext uri="{FF2B5EF4-FFF2-40B4-BE49-F238E27FC236}">
                <a16:creationId xmlns:a16="http://schemas.microsoft.com/office/drawing/2014/main" id="{9C78B02D-5E27-4196-80F7-314F7BE3BF7D}"/>
              </a:ext>
            </a:extLst>
          </p:cNvPr>
          <p:cNvSpPr/>
          <p:nvPr/>
        </p:nvSpPr>
        <p:spPr>
          <a:xfrm>
            <a:off x="3510947" y="2183343"/>
            <a:ext cx="3702654" cy="307777"/>
          </a:xfrm>
          <a:prstGeom prst="rect">
            <a:avLst/>
          </a:prstGeom>
        </p:spPr>
        <p:txBody>
          <a:bodyPr wrap="square">
            <a:spAutoFit/>
          </a:bodyPr>
          <a:lstStyle/>
          <a:p>
            <a:r>
              <a:rPr lang="es-PE" sz="1400" dirty="0">
                <a:latin typeface="Times New Roman" panose="02020603050405020304" pitchFamily="18" charset="0"/>
                <a:cs typeface="Times New Roman" panose="02020603050405020304" pitchFamily="18" charset="0"/>
              </a:rPr>
              <a:t>Imagen representativa de una joyería lujosa.</a:t>
            </a:r>
          </a:p>
        </p:txBody>
      </p:sp>
      <p:sp>
        <p:nvSpPr>
          <p:cNvPr id="11" name="Rectángulo 10">
            <a:extLst>
              <a:ext uri="{FF2B5EF4-FFF2-40B4-BE49-F238E27FC236}">
                <a16:creationId xmlns:a16="http://schemas.microsoft.com/office/drawing/2014/main" id="{D69FC264-61DA-41E9-B6C8-0B3C33F368F1}"/>
              </a:ext>
            </a:extLst>
          </p:cNvPr>
          <p:cNvSpPr/>
          <p:nvPr/>
        </p:nvSpPr>
        <p:spPr>
          <a:xfrm>
            <a:off x="3439364" y="2102100"/>
            <a:ext cx="3475994" cy="32742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Rectángulo 11">
            <a:extLst>
              <a:ext uri="{FF2B5EF4-FFF2-40B4-BE49-F238E27FC236}">
                <a16:creationId xmlns:a16="http://schemas.microsoft.com/office/drawing/2014/main" id="{D27FDE03-9C53-4276-922A-43EFC4C7C79A}"/>
              </a:ext>
            </a:extLst>
          </p:cNvPr>
          <p:cNvSpPr/>
          <p:nvPr/>
        </p:nvSpPr>
        <p:spPr>
          <a:xfrm>
            <a:off x="598413" y="5742702"/>
            <a:ext cx="10139494" cy="923330"/>
          </a:xfrm>
          <a:prstGeom prst="rect">
            <a:avLst/>
          </a:prstGeom>
        </p:spPr>
        <p:txBody>
          <a:bodyPr wrap="square">
            <a:spAutoFit/>
          </a:bodyPr>
          <a:lstStyle/>
          <a:p>
            <a:r>
              <a:rPr lang="es-PE" dirty="0">
                <a:latin typeface="Times New Roman" panose="02020603050405020304" pitchFamily="18" charset="0"/>
                <a:cs typeface="Times New Roman" panose="02020603050405020304" pitchFamily="18" charset="0"/>
              </a:rPr>
              <a:t>Esta joyería indica que tiene los precios más altos que se pueden encontrar para que clientes con gustos “especiales” compren sus servicios y productos.</a:t>
            </a:r>
          </a:p>
          <a:p>
            <a:endParaRPr lang="es-PE"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2536624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496</TotalTime>
  <Words>1880</Words>
  <Application>Microsoft Office PowerPoint</Application>
  <PresentationFormat>Panorámica</PresentationFormat>
  <Paragraphs>86</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Calibri Light</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Alvaro Quesada</dc:creator>
  <cp:lastModifiedBy>Alvaro Quesada</cp:lastModifiedBy>
  <cp:revision>28</cp:revision>
  <dcterms:created xsi:type="dcterms:W3CDTF">2019-08-21T19:33:04Z</dcterms:created>
  <dcterms:modified xsi:type="dcterms:W3CDTF">2019-08-27T00:00:42Z</dcterms:modified>
</cp:coreProperties>
</file>